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7" r:id="rId2"/>
    <p:sldId id="258" r:id="rId3"/>
    <p:sldId id="259" r:id="rId4"/>
    <p:sldId id="261" r:id="rId5"/>
    <p:sldId id="267" r:id="rId6"/>
    <p:sldId id="268" r:id="rId7"/>
    <p:sldId id="269" r:id="rId8"/>
    <p:sldId id="263" r:id="rId9"/>
    <p:sldId id="262" r:id="rId10"/>
    <p:sldId id="281" r:id="rId11"/>
    <p:sldId id="282" r:id="rId12"/>
    <p:sldId id="283" r:id="rId13"/>
    <p:sldId id="284" r:id="rId14"/>
    <p:sldId id="285" r:id="rId15"/>
    <p:sldId id="286" r:id="rId16"/>
    <p:sldId id="287" r:id="rId17"/>
    <p:sldId id="264" r:id="rId18"/>
    <p:sldId id="272" r:id="rId19"/>
    <p:sldId id="273" r:id="rId20"/>
    <p:sldId id="274" r:id="rId21"/>
    <p:sldId id="275" r:id="rId22"/>
    <p:sldId id="277" r:id="rId23"/>
    <p:sldId id="276" r:id="rId24"/>
    <p:sldId id="278" r:id="rId25"/>
    <p:sldId id="279" r:id="rId26"/>
    <p:sldId id="280"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419C"/>
    <a:srgbClr val="8BB1F5"/>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58406" autoAdjust="0"/>
  </p:normalViewPr>
  <p:slideViewPr>
    <p:cSldViewPr snapToGrid="0">
      <p:cViewPr varScale="1">
        <p:scale>
          <a:sx n="51" d="100"/>
          <a:sy n="51" d="100"/>
        </p:scale>
        <p:origin x="1908" y="2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1333CC-14EB-4560-A2E7-59803A2D126F}" type="datetimeFigureOut">
              <a:rPr lang="zh-CN" altLang="en-US" smtClean="0"/>
              <a:t>2023/12/28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0B8306-3332-4012-9DE1-07A71F053B70}" type="slidenum">
              <a:rPr lang="zh-CN" altLang="en-US" smtClean="0"/>
              <a:t>‹#›</a:t>
            </a:fld>
            <a:endParaRPr lang="zh-CN" altLang="en-US"/>
          </a:p>
        </p:txBody>
      </p:sp>
    </p:spTree>
    <p:extLst>
      <p:ext uri="{BB962C8B-B14F-4D97-AF65-F5344CB8AC3E}">
        <p14:creationId xmlns:p14="http://schemas.microsoft.com/office/powerpoint/2010/main" val="1089165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191B1F"/>
                </a:solidFill>
                <a:effectLst/>
                <a:latin typeface="-apple-system"/>
              </a:rPr>
              <a:t>Spark</a:t>
            </a:r>
            <a:r>
              <a:rPr lang="zh-CN" altLang="en-US" b="0" i="0" dirty="0">
                <a:solidFill>
                  <a:srgbClr val="191B1F"/>
                </a:solidFill>
                <a:effectLst/>
                <a:latin typeface="-apple-system"/>
              </a:rPr>
              <a:t>在借鉴</a:t>
            </a:r>
            <a:r>
              <a:rPr lang="en-US" altLang="zh-CN" b="0" i="0" dirty="0">
                <a:solidFill>
                  <a:srgbClr val="191B1F"/>
                </a:solidFill>
                <a:effectLst/>
                <a:latin typeface="-apple-system"/>
              </a:rPr>
              <a:t>Hadoop MapReduce</a:t>
            </a:r>
            <a:r>
              <a:rPr lang="zh-CN" altLang="en-US" b="0" i="0" dirty="0">
                <a:solidFill>
                  <a:srgbClr val="191B1F"/>
                </a:solidFill>
                <a:effectLst/>
                <a:latin typeface="-apple-system"/>
              </a:rPr>
              <a:t>优点的同时，很好地解决了</a:t>
            </a:r>
            <a:r>
              <a:rPr lang="en-US" altLang="zh-CN" b="0" i="0" dirty="0">
                <a:solidFill>
                  <a:srgbClr val="191B1F"/>
                </a:solidFill>
                <a:effectLst/>
                <a:latin typeface="-apple-system"/>
              </a:rPr>
              <a:t>MapReduce</a:t>
            </a:r>
            <a:r>
              <a:rPr lang="zh-CN" altLang="en-US" b="0" i="0" dirty="0">
                <a:solidFill>
                  <a:srgbClr val="191B1F"/>
                </a:solidFill>
                <a:effectLst/>
                <a:latin typeface="-apple-system"/>
              </a:rPr>
              <a:t>所面临的问题。相比于</a:t>
            </a:r>
            <a:r>
              <a:rPr lang="en-US" altLang="zh-CN" b="0" i="0" dirty="0">
                <a:solidFill>
                  <a:srgbClr val="191B1F"/>
                </a:solidFill>
                <a:effectLst/>
                <a:latin typeface="-apple-system"/>
              </a:rPr>
              <a:t>MapReduce</a:t>
            </a:r>
            <a:r>
              <a:rPr lang="zh-CN" altLang="en-US" b="0" i="0" dirty="0">
                <a:solidFill>
                  <a:srgbClr val="191B1F"/>
                </a:solidFill>
                <a:effectLst/>
                <a:latin typeface="-apple-system"/>
              </a:rPr>
              <a:t>，</a:t>
            </a:r>
            <a:r>
              <a:rPr lang="en-US" altLang="zh-CN" b="0" i="0" dirty="0">
                <a:solidFill>
                  <a:srgbClr val="191B1F"/>
                </a:solidFill>
                <a:effectLst/>
                <a:latin typeface="-apple-system"/>
              </a:rPr>
              <a:t>Spark</a:t>
            </a:r>
            <a:r>
              <a:rPr lang="zh-CN" altLang="en-US" b="0" i="0" dirty="0">
                <a:solidFill>
                  <a:srgbClr val="191B1F"/>
                </a:solidFill>
                <a:effectLst/>
                <a:latin typeface="-apple-system"/>
              </a:rPr>
              <a:t>主要具有如下优势：</a:t>
            </a:r>
          </a:p>
          <a:p>
            <a:pPr algn="l">
              <a:buFont typeface="Arial" panose="020B0604020202020204" pitchFamily="34" charset="0"/>
              <a:buChar char="•"/>
            </a:pPr>
            <a:r>
              <a:rPr lang="zh-CN" altLang="en-US" b="0" i="0" dirty="0">
                <a:solidFill>
                  <a:srgbClr val="191B1F"/>
                </a:solidFill>
                <a:effectLst/>
                <a:latin typeface="-apple-system"/>
              </a:rPr>
              <a:t>计算模式也属于</a:t>
            </a:r>
            <a:r>
              <a:rPr lang="en-US" altLang="zh-CN" b="0" i="0" dirty="0">
                <a:solidFill>
                  <a:srgbClr val="191B1F"/>
                </a:solidFill>
                <a:effectLst/>
                <a:latin typeface="-apple-system"/>
              </a:rPr>
              <a:t>MapReduce</a:t>
            </a:r>
            <a:r>
              <a:rPr lang="zh-CN" altLang="en-US" b="0" i="0" dirty="0">
                <a:solidFill>
                  <a:srgbClr val="191B1F"/>
                </a:solidFill>
                <a:effectLst/>
                <a:latin typeface="-apple-system"/>
              </a:rPr>
              <a:t>，但不局限于</a:t>
            </a:r>
            <a:r>
              <a:rPr lang="en-US" altLang="zh-CN" b="0" i="0" dirty="0">
                <a:solidFill>
                  <a:srgbClr val="191B1F"/>
                </a:solidFill>
                <a:effectLst/>
                <a:latin typeface="-apple-system"/>
              </a:rPr>
              <a:t>Map</a:t>
            </a:r>
            <a:r>
              <a:rPr lang="zh-CN" altLang="en-US" b="0" i="0" dirty="0">
                <a:solidFill>
                  <a:srgbClr val="191B1F"/>
                </a:solidFill>
                <a:effectLst/>
                <a:latin typeface="-apple-system"/>
              </a:rPr>
              <a:t>和</a:t>
            </a:r>
            <a:r>
              <a:rPr lang="en-US" altLang="zh-CN" b="0" i="0" dirty="0">
                <a:solidFill>
                  <a:srgbClr val="191B1F"/>
                </a:solidFill>
                <a:effectLst/>
                <a:latin typeface="-apple-system"/>
              </a:rPr>
              <a:t>Reduce</a:t>
            </a:r>
            <a:r>
              <a:rPr lang="zh-CN" altLang="en-US" b="0" i="0" dirty="0">
                <a:solidFill>
                  <a:srgbClr val="191B1F"/>
                </a:solidFill>
                <a:effectLst/>
                <a:latin typeface="-apple-system"/>
              </a:rPr>
              <a:t>操作，还提供了多种数据集操作类型，编程模型比</a:t>
            </a:r>
            <a:r>
              <a:rPr lang="en-US" altLang="zh-CN" b="0" i="0" dirty="0">
                <a:solidFill>
                  <a:srgbClr val="191B1F"/>
                </a:solidFill>
                <a:effectLst/>
                <a:latin typeface="-apple-system"/>
              </a:rPr>
              <a:t>MapReduce</a:t>
            </a:r>
            <a:r>
              <a:rPr lang="zh-CN" altLang="en-US" b="0" i="0" dirty="0">
                <a:solidFill>
                  <a:srgbClr val="191B1F"/>
                </a:solidFill>
                <a:effectLst/>
                <a:latin typeface="-apple-system"/>
              </a:rPr>
              <a:t>更灵活。</a:t>
            </a:r>
          </a:p>
          <a:p>
            <a:pPr algn="l">
              <a:buFont typeface="Arial" panose="020B0604020202020204" pitchFamily="34" charset="0"/>
              <a:buChar char="•"/>
            </a:pPr>
            <a:r>
              <a:rPr lang="zh-CN" altLang="en-US" b="0" i="0" dirty="0">
                <a:solidFill>
                  <a:srgbClr val="191B1F"/>
                </a:solidFill>
                <a:effectLst/>
                <a:latin typeface="-apple-system"/>
              </a:rPr>
              <a:t>提供了内存计算，中间结果直接放到内存中，带来了更高的迭代运算效率，大大减少了</a:t>
            </a:r>
            <a:r>
              <a:rPr lang="en-US" altLang="zh-CN" b="0" i="0" dirty="0">
                <a:solidFill>
                  <a:srgbClr val="191B1F"/>
                </a:solidFill>
                <a:effectLst/>
                <a:latin typeface="-apple-system"/>
              </a:rPr>
              <a:t>IO</a:t>
            </a:r>
            <a:r>
              <a:rPr lang="zh-CN" altLang="en-US" b="0" i="0" dirty="0">
                <a:solidFill>
                  <a:srgbClr val="191B1F"/>
                </a:solidFill>
                <a:effectLst/>
                <a:latin typeface="-apple-system"/>
              </a:rPr>
              <a:t>开销。</a:t>
            </a:r>
          </a:p>
          <a:p>
            <a:pPr algn="l">
              <a:buFont typeface="Arial" panose="020B0604020202020204" pitchFamily="34" charset="0"/>
              <a:buChar char="•"/>
            </a:pPr>
            <a:r>
              <a:rPr lang="zh-CN" altLang="en-US" b="0" i="0" dirty="0">
                <a:solidFill>
                  <a:srgbClr val="191B1F"/>
                </a:solidFill>
                <a:effectLst/>
                <a:latin typeface="-apple-system"/>
              </a:rPr>
              <a:t>基于</a:t>
            </a:r>
            <a:r>
              <a:rPr lang="en-US" altLang="zh-CN" b="0" i="0" dirty="0">
                <a:solidFill>
                  <a:srgbClr val="191B1F"/>
                </a:solidFill>
                <a:effectLst/>
                <a:latin typeface="-apple-system"/>
              </a:rPr>
              <a:t>DAG</a:t>
            </a:r>
            <a:r>
              <a:rPr lang="zh-CN" altLang="en-US" b="0" i="0" dirty="0">
                <a:solidFill>
                  <a:srgbClr val="191B1F"/>
                </a:solidFill>
                <a:effectLst/>
                <a:latin typeface="-apple-system"/>
              </a:rPr>
              <a:t>的任务调度执行机制，要优于</a:t>
            </a:r>
            <a:r>
              <a:rPr lang="en-US" altLang="zh-CN" b="0" i="0" dirty="0">
                <a:solidFill>
                  <a:srgbClr val="191B1F"/>
                </a:solidFill>
                <a:effectLst/>
                <a:latin typeface="-apple-system"/>
              </a:rPr>
              <a:t>MapReduce</a:t>
            </a:r>
            <a:r>
              <a:rPr lang="zh-CN" altLang="en-US" b="0" i="0" dirty="0">
                <a:solidFill>
                  <a:srgbClr val="191B1F"/>
                </a:solidFill>
                <a:effectLst/>
                <a:latin typeface="-apple-system"/>
              </a:rPr>
              <a:t>的迭代执行机制</a:t>
            </a:r>
            <a:endParaRPr lang="en-US" altLang="zh-CN" b="0" i="0" dirty="0">
              <a:solidFill>
                <a:srgbClr val="191B1F"/>
              </a:solidFill>
              <a:effectLst/>
              <a:latin typeface="-apple-system"/>
            </a:endParaRPr>
          </a:p>
          <a:p>
            <a:pPr algn="l">
              <a:buFont typeface="Arial" panose="020B0604020202020204" pitchFamily="34" charset="0"/>
              <a:buChar char="•"/>
            </a:pPr>
            <a:endParaRPr lang="en-US" altLang="zh-CN" b="0" i="0" dirty="0">
              <a:solidFill>
                <a:srgbClr val="191B1F"/>
              </a:solidFill>
              <a:effectLst/>
              <a:latin typeface="-apple-system"/>
            </a:endParaRPr>
          </a:p>
          <a:p>
            <a:pPr algn="l">
              <a:buFont typeface="Arial" panose="020B0604020202020204" pitchFamily="34" charset="0"/>
              <a:buChar char="•"/>
            </a:pPr>
            <a:r>
              <a:rPr lang="en-US" altLang="zh-CN" b="0" i="0" dirty="0">
                <a:solidFill>
                  <a:srgbClr val="191B1F"/>
                </a:solidFill>
                <a:effectLst/>
                <a:latin typeface="-apple-system"/>
              </a:rPr>
              <a:t>Spark</a:t>
            </a:r>
            <a:r>
              <a:rPr lang="zh-CN" altLang="en-US" b="0" i="0" dirty="0">
                <a:solidFill>
                  <a:srgbClr val="191B1F"/>
                </a:solidFill>
                <a:effectLst/>
                <a:latin typeface="-apple-system"/>
              </a:rPr>
              <a:t>可以借助于</a:t>
            </a:r>
            <a:r>
              <a:rPr lang="en-US" altLang="zh-CN" b="0" i="0" dirty="0">
                <a:solidFill>
                  <a:srgbClr val="191B1F"/>
                </a:solidFill>
                <a:effectLst/>
                <a:latin typeface="-apple-system"/>
              </a:rPr>
              <a:t>YARN</a:t>
            </a:r>
            <a:r>
              <a:rPr lang="zh-CN" altLang="en-US" b="0" i="0" dirty="0">
                <a:solidFill>
                  <a:srgbClr val="191B1F"/>
                </a:solidFill>
                <a:effectLst/>
                <a:latin typeface="-apple-system"/>
              </a:rPr>
              <a:t>实现资源调度管理，借助于</a:t>
            </a:r>
            <a:r>
              <a:rPr lang="en-US" altLang="zh-CN" b="0" i="0" dirty="0">
                <a:solidFill>
                  <a:srgbClr val="191B1F"/>
                </a:solidFill>
                <a:effectLst/>
                <a:latin typeface="-apple-system"/>
              </a:rPr>
              <a:t>HDFS</a:t>
            </a:r>
            <a:r>
              <a:rPr lang="zh-CN" altLang="en-US" b="0" i="0" dirty="0">
                <a:solidFill>
                  <a:srgbClr val="191B1F"/>
                </a:solidFill>
                <a:effectLst/>
                <a:latin typeface="-apple-system"/>
              </a:rPr>
              <a:t>实现分布式存储。</a:t>
            </a:r>
          </a:p>
          <a:p>
            <a:endParaRPr lang="zh-CN" altLang="en-US" dirty="0"/>
          </a:p>
        </p:txBody>
      </p:sp>
      <p:sp>
        <p:nvSpPr>
          <p:cNvPr id="4" name="灯片编号占位符 3"/>
          <p:cNvSpPr>
            <a:spLocks noGrp="1"/>
          </p:cNvSpPr>
          <p:nvPr>
            <p:ph type="sldNum" sz="quarter" idx="5"/>
          </p:nvPr>
        </p:nvSpPr>
        <p:spPr/>
        <p:txBody>
          <a:bodyPr/>
          <a:lstStyle/>
          <a:p>
            <a:fld id="{5B0B8306-3332-4012-9DE1-07A71F053B70}" type="slidenum">
              <a:rPr lang="zh-CN" altLang="en-US" smtClean="0"/>
              <a:t>18</a:t>
            </a:fld>
            <a:endParaRPr lang="zh-CN" altLang="en-US"/>
          </a:p>
        </p:txBody>
      </p:sp>
    </p:spTree>
    <p:extLst>
      <p:ext uri="{BB962C8B-B14F-4D97-AF65-F5344CB8AC3E}">
        <p14:creationId xmlns:p14="http://schemas.microsoft.com/office/powerpoint/2010/main" val="3292256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b="0" i="0" dirty="0">
                <a:solidFill>
                  <a:srgbClr val="191B1F"/>
                </a:solidFill>
                <a:effectLst/>
                <a:latin typeface="-apple-system"/>
              </a:rPr>
              <a:t>在 </a:t>
            </a:r>
            <a:r>
              <a:rPr lang="en-US" altLang="zh-CN" b="0" i="0" dirty="0">
                <a:solidFill>
                  <a:srgbClr val="191B1F"/>
                </a:solidFill>
                <a:effectLst/>
                <a:latin typeface="-apple-system"/>
              </a:rPr>
              <a:t>HDFS </a:t>
            </a:r>
            <a:r>
              <a:rPr lang="zh-CN" altLang="en-US" b="0" i="0" dirty="0">
                <a:solidFill>
                  <a:srgbClr val="191B1F"/>
                </a:solidFill>
                <a:effectLst/>
                <a:latin typeface="-apple-system"/>
              </a:rPr>
              <a:t>集群中，有两个关键的组件：</a:t>
            </a:r>
            <a:r>
              <a:rPr lang="en-US" altLang="zh-CN" b="0" i="0" dirty="0" err="1">
                <a:solidFill>
                  <a:srgbClr val="191B1F"/>
                </a:solidFill>
                <a:effectLst/>
                <a:latin typeface="-apple-system"/>
              </a:rPr>
              <a:t>NameNode</a:t>
            </a:r>
            <a:r>
              <a:rPr lang="en-US" altLang="zh-CN" b="0" i="0" dirty="0">
                <a:solidFill>
                  <a:srgbClr val="191B1F"/>
                </a:solidFill>
                <a:effectLst/>
                <a:latin typeface="-apple-system"/>
              </a:rPr>
              <a:t> </a:t>
            </a:r>
            <a:r>
              <a:rPr lang="zh-CN" altLang="en-US" b="0" i="0" dirty="0">
                <a:solidFill>
                  <a:srgbClr val="191B1F"/>
                </a:solidFill>
                <a:effectLst/>
                <a:latin typeface="-apple-system"/>
              </a:rPr>
              <a:t>和 </a:t>
            </a:r>
            <a:r>
              <a:rPr lang="en-US" altLang="zh-CN" b="0" i="0" dirty="0" err="1">
                <a:solidFill>
                  <a:srgbClr val="191B1F"/>
                </a:solidFill>
                <a:effectLst/>
                <a:latin typeface="-apple-system"/>
              </a:rPr>
              <a:t>DataNode</a:t>
            </a:r>
            <a:r>
              <a:rPr lang="zh-CN" altLang="en-US" b="0" i="0" dirty="0">
                <a:solidFill>
                  <a:srgbClr val="191B1F"/>
                </a:solidFill>
                <a:effectLst/>
                <a:latin typeface="-apple-system"/>
              </a:rPr>
              <a:t>。</a:t>
            </a:r>
            <a:r>
              <a:rPr lang="en-US" altLang="zh-CN" b="0" i="0" dirty="0" err="1">
                <a:solidFill>
                  <a:srgbClr val="191B1F"/>
                </a:solidFill>
                <a:effectLst/>
                <a:latin typeface="-apple-system"/>
              </a:rPr>
              <a:t>NameNode</a:t>
            </a:r>
            <a:r>
              <a:rPr lang="en-US" altLang="zh-CN" b="0" i="0" dirty="0">
                <a:solidFill>
                  <a:srgbClr val="191B1F"/>
                </a:solidFill>
                <a:effectLst/>
                <a:latin typeface="-apple-system"/>
              </a:rPr>
              <a:t> </a:t>
            </a:r>
            <a:r>
              <a:rPr lang="zh-CN" altLang="en-US" b="0" i="0" dirty="0">
                <a:solidFill>
                  <a:srgbClr val="191B1F"/>
                </a:solidFill>
                <a:effectLst/>
                <a:latin typeface="-apple-system"/>
              </a:rPr>
              <a:t>是管理文件系统命名空间的中心，</a:t>
            </a:r>
            <a:r>
              <a:rPr lang="en-US" altLang="zh-CN" b="0" i="0" dirty="0" err="1">
                <a:solidFill>
                  <a:srgbClr val="191B1F"/>
                </a:solidFill>
                <a:effectLst/>
                <a:latin typeface="-apple-system"/>
              </a:rPr>
              <a:t>DataNode</a:t>
            </a:r>
            <a:r>
              <a:rPr lang="en-US" altLang="zh-CN" b="0" i="0" dirty="0">
                <a:solidFill>
                  <a:srgbClr val="191B1F"/>
                </a:solidFill>
                <a:effectLst/>
                <a:latin typeface="-apple-system"/>
              </a:rPr>
              <a:t> </a:t>
            </a:r>
            <a:r>
              <a:rPr lang="zh-CN" altLang="en-US" b="0" i="0" dirty="0">
                <a:solidFill>
                  <a:srgbClr val="191B1F"/>
                </a:solidFill>
                <a:effectLst/>
                <a:latin typeface="-apple-system"/>
              </a:rPr>
              <a:t>是存储数据块的节点。</a:t>
            </a:r>
          </a:p>
          <a:p>
            <a:pPr algn="l"/>
            <a:r>
              <a:rPr lang="en-US" altLang="zh-CN" b="0" i="0" dirty="0" err="1">
                <a:solidFill>
                  <a:srgbClr val="191B1F"/>
                </a:solidFill>
                <a:effectLst/>
                <a:latin typeface="-apple-system"/>
              </a:rPr>
              <a:t>NameNode</a:t>
            </a:r>
            <a:r>
              <a:rPr lang="en-US" altLang="zh-CN" b="0" i="0" dirty="0">
                <a:solidFill>
                  <a:srgbClr val="191B1F"/>
                </a:solidFill>
                <a:effectLst/>
                <a:latin typeface="-apple-system"/>
              </a:rPr>
              <a:t> </a:t>
            </a:r>
            <a:r>
              <a:rPr lang="zh-CN" altLang="en-US" b="0" i="0" dirty="0">
                <a:solidFill>
                  <a:srgbClr val="191B1F"/>
                </a:solidFill>
                <a:effectLst/>
                <a:latin typeface="-apple-system"/>
              </a:rPr>
              <a:t>保存文件系统的所有元数据，包括目录、文件和块的信息，并维护文件在群集中的位置和文件系统的命名空间。</a:t>
            </a:r>
            <a:r>
              <a:rPr lang="en-US" altLang="zh-CN" b="0" i="0" dirty="0" err="1">
                <a:solidFill>
                  <a:srgbClr val="191B1F"/>
                </a:solidFill>
                <a:effectLst/>
                <a:latin typeface="-apple-system"/>
              </a:rPr>
              <a:t>DataNode</a:t>
            </a:r>
            <a:r>
              <a:rPr lang="en-US" altLang="zh-CN" b="0" i="0" dirty="0">
                <a:solidFill>
                  <a:srgbClr val="191B1F"/>
                </a:solidFill>
                <a:effectLst/>
                <a:latin typeface="-apple-system"/>
              </a:rPr>
              <a:t> </a:t>
            </a:r>
            <a:r>
              <a:rPr lang="zh-CN" altLang="en-US" b="0" i="0" dirty="0">
                <a:solidFill>
                  <a:srgbClr val="191B1F"/>
                </a:solidFill>
                <a:effectLst/>
                <a:latin typeface="-apple-system"/>
              </a:rPr>
              <a:t>则负责保存文件系统的所有数据块，以及向客户端提供这些块的读写访问服务。</a:t>
            </a:r>
          </a:p>
          <a:p>
            <a:endParaRPr lang="zh-CN" altLang="en-US" dirty="0"/>
          </a:p>
        </p:txBody>
      </p:sp>
      <p:sp>
        <p:nvSpPr>
          <p:cNvPr id="4" name="灯片编号占位符 3"/>
          <p:cNvSpPr>
            <a:spLocks noGrp="1"/>
          </p:cNvSpPr>
          <p:nvPr>
            <p:ph type="sldNum" sz="quarter" idx="5"/>
          </p:nvPr>
        </p:nvSpPr>
        <p:spPr/>
        <p:txBody>
          <a:bodyPr/>
          <a:lstStyle/>
          <a:p>
            <a:fld id="{5B0B8306-3332-4012-9DE1-07A71F053B70}" type="slidenum">
              <a:rPr lang="zh-CN" altLang="en-US" smtClean="0"/>
              <a:t>19</a:t>
            </a:fld>
            <a:endParaRPr lang="zh-CN" altLang="en-US"/>
          </a:p>
        </p:txBody>
      </p:sp>
    </p:spTree>
    <p:extLst>
      <p:ext uri="{BB962C8B-B14F-4D97-AF65-F5344CB8AC3E}">
        <p14:creationId xmlns:p14="http://schemas.microsoft.com/office/powerpoint/2010/main" val="3395237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4D4D4D"/>
                </a:solidFill>
                <a:effectLst/>
                <a:latin typeface="-apple-system"/>
              </a:rPr>
              <a:t>Spark</a:t>
            </a:r>
            <a:r>
              <a:rPr lang="zh-CN" altLang="en-US" b="0" i="0" dirty="0">
                <a:solidFill>
                  <a:srgbClr val="4D4D4D"/>
                </a:solidFill>
                <a:effectLst/>
                <a:latin typeface="-apple-system"/>
              </a:rPr>
              <a:t>的计算调度方式，可以通过</a:t>
            </a:r>
            <a:r>
              <a:rPr lang="en-US" altLang="zh-CN" b="0" i="0" dirty="0">
                <a:solidFill>
                  <a:srgbClr val="4D4D4D"/>
                </a:solidFill>
                <a:effectLst/>
                <a:latin typeface="-apple-system"/>
              </a:rPr>
              <a:t>YARN</a:t>
            </a:r>
            <a:r>
              <a:rPr lang="zh-CN" altLang="en-US" b="0" i="0" dirty="0">
                <a:solidFill>
                  <a:srgbClr val="4D4D4D"/>
                </a:solidFill>
                <a:effectLst/>
                <a:latin typeface="-apple-system"/>
              </a:rPr>
              <a:t>的模式实现。</a:t>
            </a:r>
            <a:r>
              <a:rPr lang="en-US" altLang="zh-CN" b="0" i="0" dirty="0">
                <a:solidFill>
                  <a:srgbClr val="4D4D4D"/>
                </a:solidFill>
                <a:effectLst/>
                <a:latin typeface="-apple-system"/>
              </a:rPr>
              <a:t>Spark</a:t>
            </a:r>
            <a:r>
              <a:rPr lang="zh-CN" altLang="en-US" b="0" i="0" dirty="0">
                <a:solidFill>
                  <a:srgbClr val="4D4D4D"/>
                </a:solidFill>
                <a:effectLst/>
                <a:latin typeface="-apple-system"/>
              </a:rPr>
              <a:t>共享</a:t>
            </a:r>
            <a:r>
              <a:rPr lang="en-US" altLang="zh-CN" b="0" i="0" dirty="0">
                <a:solidFill>
                  <a:srgbClr val="4D4D4D"/>
                </a:solidFill>
                <a:effectLst/>
                <a:latin typeface="-apple-system"/>
              </a:rPr>
              <a:t>YARN</a:t>
            </a:r>
            <a:r>
              <a:rPr lang="zh-CN" altLang="en-US" b="0" i="0" dirty="0">
                <a:solidFill>
                  <a:srgbClr val="4D4D4D"/>
                </a:solidFill>
                <a:effectLst/>
                <a:latin typeface="-apple-system"/>
              </a:rPr>
              <a:t>集群提供丰富的计算资源，将任务分布式的运行起来。</a:t>
            </a:r>
            <a:r>
              <a:rPr lang="en-US" altLang="zh-CN" b="0" i="0" dirty="0">
                <a:solidFill>
                  <a:srgbClr val="4D4D4D"/>
                </a:solidFill>
                <a:effectLst/>
                <a:latin typeface="-apple-system"/>
              </a:rPr>
              <a:t>Spark on YARN</a:t>
            </a:r>
            <a:r>
              <a:rPr lang="zh-CN" altLang="en-US" b="0" i="0" dirty="0">
                <a:solidFill>
                  <a:srgbClr val="4D4D4D"/>
                </a:solidFill>
                <a:effectLst/>
                <a:latin typeface="-apple-system"/>
              </a:rPr>
              <a:t>分两种模式：</a:t>
            </a:r>
            <a:r>
              <a:rPr lang="en-US" altLang="zh-CN" b="0" i="0" dirty="0">
                <a:solidFill>
                  <a:srgbClr val="4D4D4D"/>
                </a:solidFill>
                <a:effectLst/>
                <a:latin typeface="-apple-system"/>
              </a:rPr>
              <a:t>YARN Cluster</a:t>
            </a:r>
            <a:r>
              <a:rPr lang="zh-CN" altLang="en-US" b="0" i="0" dirty="0">
                <a:solidFill>
                  <a:srgbClr val="4D4D4D"/>
                </a:solidFill>
                <a:effectLst/>
                <a:latin typeface="-apple-system"/>
              </a:rPr>
              <a:t>和</a:t>
            </a:r>
            <a:r>
              <a:rPr lang="en-US" altLang="zh-CN" b="0" i="0" dirty="0">
                <a:solidFill>
                  <a:srgbClr val="4D4D4D"/>
                </a:solidFill>
                <a:effectLst/>
                <a:latin typeface="-apple-system"/>
              </a:rPr>
              <a:t>YARN Client</a:t>
            </a:r>
            <a:r>
              <a:rPr lang="zh-CN" altLang="en-US" b="0" i="0" dirty="0">
                <a:solidFill>
                  <a:srgbClr val="4D4D4D"/>
                </a:solidFill>
                <a:effectLst/>
                <a:latin typeface="-apple-system"/>
              </a:rPr>
              <a:t>。</a:t>
            </a:r>
            <a:endParaRPr lang="en-US" altLang="zh-CN" b="0" i="0" dirty="0">
              <a:solidFill>
                <a:srgbClr val="4D4D4D"/>
              </a:solidFill>
              <a:effectLst/>
              <a:latin typeface="-apple-system"/>
            </a:endParaRPr>
          </a:p>
          <a:p>
            <a:endParaRPr lang="en-US" altLang="zh-CN" b="0" i="0" dirty="0">
              <a:solidFill>
                <a:srgbClr val="4D4D4D"/>
              </a:solidFill>
              <a:effectLst/>
              <a:latin typeface="-apple-system"/>
            </a:endParaRPr>
          </a:p>
          <a:p>
            <a:r>
              <a:rPr lang="zh-CN" altLang="en-US" b="0" i="0" dirty="0">
                <a:solidFill>
                  <a:srgbClr val="4D4D4D"/>
                </a:solidFill>
                <a:effectLst/>
                <a:latin typeface="-apple-system"/>
              </a:rPr>
              <a:t>在</a:t>
            </a:r>
            <a:r>
              <a:rPr lang="en-US" altLang="zh-CN" b="0" i="0" dirty="0">
                <a:solidFill>
                  <a:srgbClr val="4D4D4D"/>
                </a:solidFill>
                <a:effectLst/>
                <a:latin typeface="-apple-system"/>
              </a:rPr>
              <a:t>"client"</a:t>
            </a:r>
            <a:r>
              <a:rPr lang="zh-CN" altLang="en-US" b="0" i="0" dirty="0">
                <a:solidFill>
                  <a:srgbClr val="4D4D4D"/>
                </a:solidFill>
                <a:effectLst/>
                <a:latin typeface="-apple-system"/>
              </a:rPr>
              <a:t>模式下，驱动程序（即运行</a:t>
            </a:r>
            <a:r>
              <a:rPr lang="en-US" altLang="zh-CN" b="0" i="0" dirty="0">
                <a:solidFill>
                  <a:srgbClr val="4D4D4D"/>
                </a:solidFill>
                <a:effectLst/>
                <a:latin typeface="-apple-system"/>
              </a:rPr>
              <a:t>spark-submit</a:t>
            </a:r>
            <a:r>
              <a:rPr lang="zh-CN" altLang="en-US" b="0" i="0" dirty="0">
                <a:solidFill>
                  <a:srgbClr val="4D4D4D"/>
                </a:solidFill>
                <a:effectLst/>
                <a:latin typeface="-apple-system"/>
              </a:rPr>
              <a:t>命令的机器）上会启动一个</a:t>
            </a:r>
            <a:r>
              <a:rPr lang="en-US" altLang="zh-CN" b="0" i="0" dirty="0">
                <a:solidFill>
                  <a:srgbClr val="4D4D4D"/>
                </a:solidFill>
                <a:effectLst/>
                <a:latin typeface="-apple-system"/>
              </a:rPr>
              <a:t>Spark </a:t>
            </a:r>
            <a:r>
              <a:rPr lang="en-US" altLang="zh-CN" b="0" i="0" dirty="0" err="1">
                <a:solidFill>
                  <a:srgbClr val="4D4D4D"/>
                </a:solidFill>
                <a:effectLst/>
                <a:latin typeface="-apple-system"/>
              </a:rPr>
              <a:t>ApplicationMaster</a:t>
            </a:r>
            <a:r>
              <a:rPr lang="zh-CN" altLang="en-US" b="0" i="0" dirty="0">
                <a:solidFill>
                  <a:srgbClr val="4D4D4D"/>
                </a:solidFill>
                <a:effectLst/>
                <a:latin typeface="-apple-system"/>
              </a:rPr>
              <a:t>，用于向</a:t>
            </a:r>
            <a:r>
              <a:rPr lang="en-US" altLang="zh-CN" b="0" i="0" dirty="0">
                <a:solidFill>
                  <a:srgbClr val="4D4D4D"/>
                </a:solidFill>
                <a:effectLst/>
                <a:latin typeface="-apple-system"/>
              </a:rPr>
              <a:t>YARN</a:t>
            </a:r>
            <a:r>
              <a:rPr lang="zh-CN" altLang="en-US" b="0" i="0" dirty="0">
                <a:solidFill>
                  <a:srgbClr val="4D4D4D"/>
                </a:solidFill>
                <a:effectLst/>
                <a:latin typeface="-apple-system"/>
              </a:rPr>
              <a:t>申请资源并监控作业的执行。具体的作业任务会分配给</a:t>
            </a:r>
            <a:r>
              <a:rPr lang="en-US" altLang="zh-CN" b="0" i="0" dirty="0">
                <a:solidFill>
                  <a:srgbClr val="4D4D4D"/>
                </a:solidFill>
                <a:effectLst/>
                <a:latin typeface="-apple-system"/>
              </a:rPr>
              <a:t>YARN</a:t>
            </a:r>
            <a:r>
              <a:rPr lang="zh-CN" altLang="en-US" b="0" i="0" dirty="0">
                <a:solidFill>
                  <a:srgbClr val="4D4D4D"/>
                </a:solidFill>
                <a:effectLst/>
                <a:latin typeface="-apple-system"/>
              </a:rPr>
              <a:t>集群中的节点来执行，但驱动程序本身也会参与作业的执行过程。</a:t>
            </a:r>
            <a:endParaRPr lang="en-US" altLang="zh-CN" b="0" i="0" dirty="0">
              <a:solidFill>
                <a:srgbClr val="4D4D4D"/>
              </a:solidFill>
              <a:effectLst/>
              <a:latin typeface="-apple-system"/>
            </a:endParaRPr>
          </a:p>
          <a:p>
            <a:endParaRPr lang="en-US" altLang="zh-CN" b="0" i="0" dirty="0">
              <a:solidFill>
                <a:srgbClr val="4D4D4D"/>
              </a:solidFill>
              <a:effectLst/>
              <a:latin typeface="-apple-system"/>
            </a:endParaRPr>
          </a:p>
          <a:p>
            <a:r>
              <a:rPr lang="en-US" altLang="zh-CN" b="0" i="0" dirty="0">
                <a:solidFill>
                  <a:srgbClr val="4D4D4D"/>
                </a:solidFill>
                <a:effectLst/>
                <a:latin typeface="-apple-system"/>
              </a:rPr>
              <a:t>YARN Client</a:t>
            </a:r>
            <a:r>
              <a:rPr lang="zh-CN" altLang="en-US" b="0" i="0" dirty="0">
                <a:solidFill>
                  <a:srgbClr val="4D4D4D"/>
                </a:solidFill>
                <a:effectLst/>
                <a:latin typeface="-apple-system"/>
              </a:rPr>
              <a:t>具体步骤：</a:t>
            </a:r>
            <a:endParaRPr lang="en-US" altLang="zh-CN" b="0" i="0" dirty="0">
              <a:solidFill>
                <a:srgbClr val="4D4D4D"/>
              </a:solidFill>
              <a:effectLst/>
              <a:latin typeface="-apple-system"/>
            </a:endParaRPr>
          </a:p>
          <a:p>
            <a:pPr algn="l">
              <a:buFont typeface="+mj-lt"/>
              <a:buAutoNum type="arabicPeriod"/>
            </a:pPr>
            <a:r>
              <a:rPr lang="zh-CN" altLang="en-US" b="0" i="0" dirty="0">
                <a:solidFill>
                  <a:srgbClr val="4D4D4D"/>
                </a:solidFill>
                <a:effectLst/>
                <a:latin typeface="-apple-system"/>
              </a:rPr>
              <a:t>客户端向</a:t>
            </a:r>
            <a:r>
              <a:rPr lang="en-US" altLang="zh-CN" b="0" i="0" dirty="0" err="1">
                <a:solidFill>
                  <a:srgbClr val="4D4D4D"/>
                </a:solidFill>
                <a:effectLst/>
                <a:latin typeface="-apple-system"/>
              </a:rPr>
              <a:t>ResourceManager</a:t>
            </a:r>
            <a:r>
              <a:rPr lang="zh-CN" altLang="en-US" b="0" i="0" dirty="0">
                <a:solidFill>
                  <a:srgbClr val="4D4D4D"/>
                </a:solidFill>
                <a:effectLst/>
                <a:latin typeface="-apple-system"/>
              </a:rPr>
              <a:t>发送</a:t>
            </a:r>
            <a:r>
              <a:rPr lang="en-US" altLang="zh-CN" b="0" i="0" dirty="0">
                <a:solidFill>
                  <a:srgbClr val="4D4D4D"/>
                </a:solidFill>
                <a:effectLst/>
                <a:latin typeface="-apple-system"/>
              </a:rPr>
              <a:t>Spark</a:t>
            </a:r>
            <a:r>
              <a:rPr lang="zh-CN" altLang="en-US" b="0" i="0" dirty="0">
                <a:solidFill>
                  <a:srgbClr val="4D4D4D"/>
                </a:solidFill>
                <a:effectLst/>
                <a:latin typeface="-apple-system"/>
              </a:rPr>
              <a:t>应用提交请求，</a:t>
            </a:r>
            <a:r>
              <a:rPr lang="en-US" altLang="zh-CN" b="0" i="0" dirty="0" err="1">
                <a:solidFill>
                  <a:srgbClr val="4D4D4D"/>
                </a:solidFill>
                <a:effectLst/>
                <a:latin typeface="-apple-system"/>
              </a:rPr>
              <a:t>ResourceManager</a:t>
            </a:r>
            <a:r>
              <a:rPr lang="zh-CN" altLang="en-US" b="0" i="0" dirty="0">
                <a:solidFill>
                  <a:srgbClr val="4D4D4D"/>
                </a:solidFill>
                <a:effectLst/>
                <a:latin typeface="-apple-system"/>
              </a:rPr>
              <a:t>为其返回应答，该应答中包含多种信息</a:t>
            </a:r>
            <a:r>
              <a:rPr lang="en-US" altLang="zh-CN" b="0" i="0" dirty="0">
                <a:solidFill>
                  <a:srgbClr val="4D4D4D"/>
                </a:solidFill>
                <a:effectLst/>
                <a:latin typeface="-apple-system"/>
              </a:rPr>
              <a:t>(</a:t>
            </a:r>
            <a:r>
              <a:rPr lang="zh-CN" altLang="en-US" b="0" i="0" dirty="0">
                <a:solidFill>
                  <a:srgbClr val="4D4D4D"/>
                </a:solidFill>
                <a:effectLst/>
                <a:latin typeface="-apple-system"/>
              </a:rPr>
              <a:t>如</a:t>
            </a:r>
            <a:r>
              <a:rPr lang="en-US" altLang="zh-CN" b="0" i="0" dirty="0" err="1">
                <a:solidFill>
                  <a:srgbClr val="4D4D4D"/>
                </a:solidFill>
                <a:effectLst/>
                <a:latin typeface="-apple-system"/>
              </a:rPr>
              <a:t>ApplicationId</a:t>
            </a:r>
            <a:r>
              <a:rPr lang="zh-CN" altLang="en-US" b="0" i="0" dirty="0">
                <a:solidFill>
                  <a:srgbClr val="4D4D4D"/>
                </a:solidFill>
                <a:effectLst/>
                <a:latin typeface="-apple-system"/>
              </a:rPr>
              <a:t>、可用资源使用上限和下限等</a:t>
            </a:r>
            <a:r>
              <a:rPr lang="en-US" altLang="zh-CN" b="0" i="0" dirty="0">
                <a:solidFill>
                  <a:srgbClr val="4D4D4D"/>
                </a:solidFill>
                <a:effectLst/>
                <a:latin typeface="-apple-system"/>
              </a:rPr>
              <a:t>)</a:t>
            </a:r>
            <a:r>
              <a:rPr lang="zh-CN" altLang="en-US" b="0" i="0" dirty="0">
                <a:solidFill>
                  <a:srgbClr val="4D4D4D"/>
                </a:solidFill>
                <a:effectLst/>
                <a:latin typeface="-apple-system"/>
              </a:rPr>
              <a:t>。</a:t>
            </a:r>
            <a:r>
              <a:rPr lang="en-US" altLang="zh-CN" b="0" i="0" dirty="0">
                <a:solidFill>
                  <a:srgbClr val="4D4D4D"/>
                </a:solidFill>
                <a:effectLst/>
                <a:latin typeface="-apple-system"/>
              </a:rPr>
              <a:t>Client</a:t>
            </a:r>
            <a:r>
              <a:rPr lang="zh-CN" altLang="en-US" b="0" i="0" dirty="0">
                <a:solidFill>
                  <a:srgbClr val="4D4D4D"/>
                </a:solidFill>
                <a:effectLst/>
                <a:latin typeface="-apple-system"/>
              </a:rPr>
              <a:t>端将启动</a:t>
            </a:r>
            <a:r>
              <a:rPr lang="en-US" altLang="zh-CN" b="0" i="0" dirty="0" err="1">
                <a:solidFill>
                  <a:srgbClr val="4D4D4D"/>
                </a:solidFill>
                <a:effectLst/>
                <a:latin typeface="-apple-system"/>
              </a:rPr>
              <a:t>ApplicationMaster</a:t>
            </a:r>
            <a:r>
              <a:rPr lang="zh-CN" altLang="en-US" b="0" i="0" dirty="0">
                <a:solidFill>
                  <a:srgbClr val="4D4D4D"/>
                </a:solidFill>
                <a:effectLst/>
                <a:latin typeface="-apple-system"/>
              </a:rPr>
              <a:t>所需的所有信息打包，提交给</a:t>
            </a:r>
            <a:r>
              <a:rPr lang="en-US" altLang="zh-CN" b="0" i="0" dirty="0" err="1">
                <a:solidFill>
                  <a:srgbClr val="4D4D4D"/>
                </a:solidFill>
                <a:effectLst/>
                <a:latin typeface="-apple-system"/>
              </a:rPr>
              <a:t>ResourceManager</a:t>
            </a:r>
            <a:r>
              <a:rPr lang="zh-CN" altLang="en-US" b="0" i="0" dirty="0">
                <a:solidFill>
                  <a:srgbClr val="4D4D4D"/>
                </a:solidFill>
                <a:effectLst/>
                <a:latin typeface="-apple-system"/>
              </a:rPr>
              <a:t>上。</a:t>
            </a:r>
            <a:endParaRPr lang="en-US" altLang="zh-CN" b="0" i="0" dirty="0">
              <a:solidFill>
                <a:srgbClr val="4D4D4D"/>
              </a:solidFill>
              <a:effectLst/>
              <a:latin typeface="-apple-system"/>
            </a:endParaRPr>
          </a:p>
          <a:p>
            <a:pPr algn="l">
              <a:buFont typeface="+mj-lt"/>
              <a:buAutoNum type="arabicPeriod"/>
            </a:pPr>
            <a:endParaRPr lang="zh-CN" altLang="en-US" b="0" i="0" dirty="0">
              <a:solidFill>
                <a:srgbClr val="4D4D4D"/>
              </a:solidFill>
              <a:effectLst/>
              <a:latin typeface="-apple-system"/>
            </a:endParaRPr>
          </a:p>
          <a:p>
            <a:pPr algn="l">
              <a:buFont typeface="+mj-lt"/>
              <a:buAutoNum type="arabicPeriod"/>
            </a:pPr>
            <a:r>
              <a:rPr lang="en-US" altLang="zh-CN" b="0" i="0" dirty="0" err="1">
                <a:solidFill>
                  <a:srgbClr val="4D4D4D"/>
                </a:solidFill>
                <a:effectLst/>
                <a:latin typeface="-apple-system"/>
              </a:rPr>
              <a:t>ResourceManager</a:t>
            </a:r>
            <a:r>
              <a:rPr lang="zh-CN" altLang="en-US" b="0" i="0" dirty="0">
                <a:solidFill>
                  <a:srgbClr val="4D4D4D"/>
                </a:solidFill>
                <a:effectLst/>
                <a:latin typeface="-apple-system"/>
              </a:rPr>
              <a:t>收到请求后，会为</a:t>
            </a:r>
            <a:r>
              <a:rPr lang="en-US" altLang="zh-CN" b="0" i="0" dirty="0" err="1">
                <a:solidFill>
                  <a:srgbClr val="4D4D4D"/>
                </a:solidFill>
                <a:effectLst/>
                <a:latin typeface="-apple-system"/>
              </a:rPr>
              <a:t>ApplicationMaster</a:t>
            </a:r>
            <a:r>
              <a:rPr lang="zh-CN" altLang="en-US" b="0" i="0" dirty="0">
                <a:solidFill>
                  <a:srgbClr val="4D4D4D"/>
                </a:solidFill>
                <a:effectLst/>
                <a:latin typeface="-apple-system"/>
              </a:rPr>
              <a:t>寻找合适的节点，并在该节点上启动它。</a:t>
            </a:r>
            <a:r>
              <a:rPr lang="en-US" altLang="zh-CN" b="0" i="0" dirty="0" err="1">
                <a:solidFill>
                  <a:srgbClr val="4D4D4D"/>
                </a:solidFill>
                <a:effectLst/>
                <a:latin typeface="-apple-system"/>
              </a:rPr>
              <a:t>ApplicationMaster</a:t>
            </a:r>
            <a:r>
              <a:rPr lang="zh-CN" altLang="en-US" b="0" i="0" dirty="0">
                <a:solidFill>
                  <a:srgbClr val="4D4D4D"/>
                </a:solidFill>
                <a:effectLst/>
                <a:latin typeface="-apple-system"/>
              </a:rPr>
              <a:t>是</a:t>
            </a:r>
            <a:r>
              <a:rPr lang="en-US" altLang="zh-CN" b="0" i="0" dirty="0">
                <a:solidFill>
                  <a:srgbClr val="4D4D4D"/>
                </a:solidFill>
                <a:effectLst/>
                <a:latin typeface="-apple-system"/>
              </a:rPr>
              <a:t>Yarn</a:t>
            </a:r>
            <a:r>
              <a:rPr lang="zh-CN" altLang="en-US" b="0" i="0" dirty="0">
                <a:solidFill>
                  <a:srgbClr val="4D4D4D"/>
                </a:solidFill>
                <a:effectLst/>
                <a:latin typeface="-apple-system"/>
              </a:rPr>
              <a:t>中的角色，在</a:t>
            </a:r>
            <a:r>
              <a:rPr lang="en-US" altLang="zh-CN" b="0" i="0" dirty="0">
                <a:solidFill>
                  <a:srgbClr val="4D4D4D"/>
                </a:solidFill>
                <a:effectLst/>
                <a:latin typeface="-apple-system"/>
              </a:rPr>
              <a:t>Spark</a:t>
            </a:r>
            <a:r>
              <a:rPr lang="zh-CN" altLang="en-US" b="0" i="0" dirty="0">
                <a:solidFill>
                  <a:srgbClr val="4D4D4D"/>
                </a:solidFill>
                <a:effectLst/>
                <a:latin typeface="-apple-system"/>
              </a:rPr>
              <a:t>中进程名字是</a:t>
            </a:r>
            <a:r>
              <a:rPr lang="en-US" altLang="zh-CN" b="0" i="0" dirty="0" err="1">
                <a:solidFill>
                  <a:srgbClr val="4D4D4D"/>
                </a:solidFill>
                <a:effectLst/>
                <a:latin typeface="-apple-system"/>
              </a:rPr>
              <a:t>ExecutorLauncher</a:t>
            </a:r>
            <a:r>
              <a:rPr lang="zh-CN" altLang="en-US" b="0" i="0" dirty="0">
                <a:solidFill>
                  <a:srgbClr val="4D4D4D"/>
                </a:solidFill>
                <a:effectLst/>
                <a:latin typeface="-apple-system"/>
              </a:rPr>
              <a:t>。</a:t>
            </a:r>
            <a:endParaRPr lang="en-US" altLang="zh-CN" b="0" i="0" dirty="0">
              <a:solidFill>
                <a:srgbClr val="4D4D4D"/>
              </a:solidFill>
              <a:effectLst/>
              <a:latin typeface="-apple-system"/>
            </a:endParaRPr>
          </a:p>
          <a:p>
            <a:pPr algn="l">
              <a:buFont typeface="+mj-lt"/>
              <a:buAutoNum type="arabicPeriod"/>
            </a:pPr>
            <a:endParaRPr lang="zh-CN" altLang="en-US" b="0" i="0" dirty="0">
              <a:solidFill>
                <a:srgbClr val="4D4D4D"/>
              </a:solidFill>
              <a:effectLst/>
              <a:latin typeface="-apple-system"/>
            </a:endParaRPr>
          </a:p>
          <a:p>
            <a:pPr algn="l">
              <a:buFont typeface="+mj-lt"/>
              <a:buAutoNum type="arabicPeriod"/>
            </a:pPr>
            <a:r>
              <a:rPr lang="zh-CN" altLang="en-US" b="0" i="0" dirty="0">
                <a:solidFill>
                  <a:srgbClr val="4D4D4D"/>
                </a:solidFill>
                <a:effectLst/>
                <a:latin typeface="-apple-system"/>
              </a:rPr>
              <a:t>根据每个任务的资源需求，</a:t>
            </a:r>
            <a:r>
              <a:rPr lang="en-US" altLang="zh-CN" b="0" i="0" dirty="0" err="1">
                <a:solidFill>
                  <a:srgbClr val="4D4D4D"/>
                </a:solidFill>
                <a:effectLst/>
                <a:latin typeface="-apple-system"/>
              </a:rPr>
              <a:t>ApplicationMaster</a:t>
            </a:r>
            <a:r>
              <a:rPr lang="zh-CN" altLang="en-US" b="0" i="0" dirty="0">
                <a:solidFill>
                  <a:srgbClr val="4D4D4D"/>
                </a:solidFill>
                <a:effectLst/>
                <a:latin typeface="-apple-system"/>
              </a:rPr>
              <a:t>可向</a:t>
            </a:r>
            <a:r>
              <a:rPr lang="en-US" altLang="zh-CN" b="0" i="0" dirty="0" err="1">
                <a:solidFill>
                  <a:srgbClr val="4D4D4D"/>
                </a:solidFill>
                <a:effectLst/>
                <a:latin typeface="-apple-system"/>
              </a:rPr>
              <a:t>ResourceManager</a:t>
            </a:r>
            <a:r>
              <a:rPr lang="zh-CN" altLang="en-US" b="0" i="0" dirty="0">
                <a:solidFill>
                  <a:srgbClr val="4D4D4D"/>
                </a:solidFill>
                <a:effectLst/>
                <a:latin typeface="-apple-system"/>
              </a:rPr>
              <a:t>申请一系列用于运行任务的</a:t>
            </a:r>
            <a:r>
              <a:rPr lang="en-US" altLang="zh-CN" b="0" i="0" dirty="0">
                <a:solidFill>
                  <a:srgbClr val="4D4D4D"/>
                </a:solidFill>
                <a:effectLst/>
                <a:latin typeface="-apple-system"/>
              </a:rPr>
              <a:t>Container</a:t>
            </a:r>
            <a:r>
              <a:rPr lang="zh-CN" altLang="en-US" b="0" i="0" dirty="0">
                <a:solidFill>
                  <a:srgbClr val="4D4D4D"/>
                </a:solidFill>
                <a:effectLst/>
                <a:latin typeface="-apple-system"/>
              </a:rPr>
              <a:t>。</a:t>
            </a:r>
            <a:endParaRPr lang="en-US" altLang="zh-CN" b="0" i="0" dirty="0">
              <a:solidFill>
                <a:srgbClr val="4D4D4D"/>
              </a:solidFill>
              <a:effectLst/>
              <a:latin typeface="-apple-system"/>
            </a:endParaRPr>
          </a:p>
          <a:p>
            <a:pPr algn="l">
              <a:buFont typeface="+mj-lt"/>
              <a:buAutoNum type="arabicPeriod"/>
            </a:pPr>
            <a:endParaRPr lang="zh-CN" altLang="en-US" b="0" i="0" dirty="0">
              <a:solidFill>
                <a:srgbClr val="4D4D4D"/>
              </a:solidFill>
              <a:effectLst/>
              <a:latin typeface="-apple-system"/>
            </a:endParaRPr>
          </a:p>
          <a:p>
            <a:pPr algn="l">
              <a:buFont typeface="+mj-lt"/>
              <a:buAutoNum type="arabicPeriod"/>
            </a:pPr>
            <a:r>
              <a:rPr lang="zh-CN" altLang="en-US" b="0" i="0" dirty="0">
                <a:solidFill>
                  <a:srgbClr val="4D4D4D"/>
                </a:solidFill>
                <a:effectLst/>
                <a:latin typeface="-apple-system"/>
              </a:rPr>
              <a:t>当</a:t>
            </a:r>
            <a:r>
              <a:rPr lang="en-US" altLang="zh-CN" b="0" i="0" dirty="0" err="1">
                <a:solidFill>
                  <a:srgbClr val="4D4D4D"/>
                </a:solidFill>
                <a:effectLst/>
                <a:latin typeface="-apple-system"/>
              </a:rPr>
              <a:t>ApplicationMaster</a:t>
            </a:r>
            <a:r>
              <a:rPr lang="zh-CN" altLang="en-US" b="0" i="0" dirty="0">
                <a:solidFill>
                  <a:srgbClr val="4D4D4D"/>
                </a:solidFill>
                <a:effectLst/>
                <a:latin typeface="-apple-system"/>
              </a:rPr>
              <a:t>（从</a:t>
            </a:r>
            <a:r>
              <a:rPr lang="en-US" altLang="zh-CN" b="0" i="0" dirty="0" err="1">
                <a:solidFill>
                  <a:srgbClr val="4D4D4D"/>
                </a:solidFill>
                <a:effectLst/>
                <a:latin typeface="-apple-system"/>
              </a:rPr>
              <a:t>ResourceManager</a:t>
            </a:r>
            <a:r>
              <a:rPr lang="zh-CN" altLang="en-US" b="0" i="0" dirty="0">
                <a:solidFill>
                  <a:srgbClr val="4D4D4D"/>
                </a:solidFill>
                <a:effectLst/>
                <a:latin typeface="-apple-system"/>
              </a:rPr>
              <a:t>端）收到新分配的</a:t>
            </a:r>
            <a:r>
              <a:rPr lang="en-US" altLang="zh-CN" b="0" i="0" dirty="0">
                <a:solidFill>
                  <a:srgbClr val="4D4D4D"/>
                </a:solidFill>
                <a:effectLst/>
                <a:latin typeface="-apple-system"/>
              </a:rPr>
              <a:t>Container</a:t>
            </a:r>
            <a:r>
              <a:rPr lang="zh-CN" altLang="en-US" b="0" i="0" dirty="0">
                <a:solidFill>
                  <a:srgbClr val="4D4D4D"/>
                </a:solidFill>
                <a:effectLst/>
                <a:latin typeface="-apple-system"/>
              </a:rPr>
              <a:t>列表后，会向对应的</a:t>
            </a:r>
            <a:r>
              <a:rPr lang="en-US" altLang="zh-CN" b="0" i="0" dirty="0" err="1">
                <a:solidFill>
                  <a:srgbClr val="4D4D4D"/>
                </a:solidFill>
                <a:effectLst/>
                <a:latin typeface="-apple-system"/>
              </a:rPr>
              <a:t>NodeManager</a:t>
            </a:r>
            <a:r>
              <a:rPr lang="zh-CN" altLang="en-US" b="0" i="0" dirty="0">
                <a:solidFill>
                  <a:srgbClr val="4D4D4D"/>
                </a:solidFill>
                <a:effectLst/>
                <a:latin typeface="-apple-system"/>
              </a:rPr>
              <a:t>发送信息以启动</a:t>
            </a:r>
            <a:r>
              <a:rPr lang="en-US" altLang="zh-CN" b="0" i="0" dirty="0">
                <a:solidFill>
                  <a:srgbClr val="4D4D4D"/>
                </a:solidFill>
                <a:effectLst/>
                <a:latin typeface="-apple-system"/>
              </a:rPr>
              <a:t>Container</a:t>
            </a:r>
            <a:r>
              <a:rPr lang="zh-CN" altLang="en-US" b="0" i="0" dirty="0">
                <a:solidFill>
                  <a:srgbClr val="4D4D4D"/>
                </a:solidFill>
                <a:effectLst/>
                <a:latin typeface="-apple-system"/>
              </a:rPr>
              <a:t>。</a:t>
            </a:r>
            <a:endParaRPr lang="en-US" altLang="zh-CN" b="0" i="0" dirty="0">
              <a:solidFill>
                <a:srgbClr val="4D4D4D"/>
              </a:solidFill>
              <a:effectLst/>
              <a:latin typeface="-apple-system"/>
            </a:endParaRPr>
          </a:p>
          <a:p>
            <a:pPr algn="l">
              <a:buFont typeface="+mj-lt"/>
              <a:buAutoNum type="arabicPeriod"/>
            </a:pPr>
            <a:endParaRPr lang="zh-CN" altLang="en-US" b="0" i="0" dirty="0">
              <a:solidFill>
                <a:srgbClr val="4D4D4D"/>
              </a:solidFill>
              <a:effectLst/>
              <a:latin typeface="-apple-system"/>
            </a:endParaRPr>
          </a:p>
          <a:p>
            <a:pPr algn="l">
              <a:buFont typeface="+mj-lt"/>
              <a:buAutoNum type="arabicPeriod"/>
            </a:pPr>
            <a:r>
              <a:rPr lang="en-US" altLang="zh-CN" b="0" i="0" dirty="0" err="1">
                <a:solidFill>
                  <a:srgbClr val="4D4D4D"/>
                </a:solidFill>
                <a:effectLst/>
                <a:latin typeface="-apple-system"/>
              </a:rPr>
              <a:t>ResourceManager</a:t>
            </a:r>
            <a:r>
              <a:rPr lang="zh-CN" altLang="en-US" b="0" i="0" dirty="0">
                <a:solidFill>
                  <a:srgbClr val="4D4D4D"/>
                </a:solidFill>
                <a:effectLst/>
                <a:latin typeface="-apple-system"/>
              </a:rPr>
              <a:t>分配</a:t>
            </a:r>
            <a:r>
              <a:rPr lang="en-US" altLang="zh-CN" b="0" i="0" dirty="0">
                <a:solidFill>
                  <a:srgbClr val="4D4D4D"/>
                </a:solidFill>
                <a:effectLst/>
                <a:latin typeface="-apple-system"/>
              </a:rPr>
              <a:t>Container</a:t>
            </a:r>
            <a:r>
              <a:rPr lang="zh-CN" altLang="en-US" b="0" i="0" dirty="0">
                <a:solidFill>
                  <a:srgbClr val="4D4D4D"/>
                </a:solidFill>
                <a:effectLst/>
                <a:latin typeface="-apple-system"/>
              </a:rPr>
              <a:t>给</a:t>
            </a:r>
            <a:r>
              <a:rPr lang="en-US" altLang="zh-CN" b="0" i="0" dirty="0" err="1">
                <a:solidFill>
                  <a:srgbClr val="4D4D4D"/>
                </a:solidFill>
                <a:effectLst/>
                <a:latin typeface="-apple-system"/>
              </a:rPr>
              <a:t>ApplicationMaster</a:t>
            </a:r>
            <a:r>
              <a:rPr lang="zh-CN" altLang="en-US" b="0" i="0" dirty="0">
                <a:solidFill>
                  <a:srgbClr val="4D4D4D"/>
                </a:solidFill>
                <a:effectLst/>
                <a:latin typeface="-apple-system"/>
              </a:rPr>
              <a:t>，</a:t>
            </a:r>
            <a:r>
              <a:rPr lang="en-US" altLang="zh-CN" b="0" i="0" dirty="0" err="1">
                <a:solidFill>
                  <a:srgbClr val="4D4D4D"/>
                </a:solidFill>
                <a:effectLst/>
                <a:latin typeface="-apple-system"/>
              </a:rPr>
              <a:t>ApplicationMaster</a:t>
            </a:r>
            <a:r>
              <a:rPr lang="zh-CN" altLang="en-US" b="0" i="0" dirty="0">
                <a:solidFill>
                  <a:srgbClr val="4D4D4D"/>
                </a:solidFill>
                <a:effectLst/>
                <a:latin typeface="-apple-system"/>
              </a:rPr>
              <a:t>和相关的</a:t>
            </a:r>
            <a:r>
              <a:rPr lang="en-US" altLang="zh-CN" b="0" i="0" dirty="0" err="1">
                <a:solidFill>
                  <a:srgbClr val="4D4D4D"/>
                </a:solidFill>
                <a:effectLst/>
                <a:latin typeface="-apple-system"/>
              </a:rPr>
              <a:t>NodeManager</a:t>
            </a:r>
            <a:r>
              <a:rPr lang="zh-CN" altLang="en-US" b="0" i="0" dirty="0">
                <a:solidFill>
                  <a:srgbClr val="4D4D4D"/>
                </a:solidFill>
                <a:effectLst/>
                <a:latin typeface="-apple-system"/>
              </a:rPr>
              <a:t>通讯，在获得的</a:t>
            </a:r>
            <a:r>
              <a:rPr lang="en-US" altLang="zh-CN" b="0" i="0" dirty="0">
                <a:solidFill>
                  <a:srgbClr val="4D4D4D"/>
                </a:solidFill>
                <a:effectLst/>
                <a:latin typeface="-apple-system"/>
              </a:rPr>
              <a:t>Container</a:t>
            </a:r>
            <a:r>
              <a:rPr lang="zh-CN" altLang="en-US" b="0" i="0" dirty="0">
                <a:solidFill>
                  <a:srgbClr val="4D4D4D"/>
                </a:solidFill>
                <a:effectLst/>
                <a:latin typeface="-apple-system"/>
              </a:rPr>
              <a:t>上启动</a:t>
            </a:r>
            <a:r>
              <a:rPr lang="en-US" altLang="zh-CN" b="0" i="0" dirty="0">
                <a:solidFill>
                  <a:srgbClr val="4D4D4D"/>
                </a:solidFill>
                <a:effectLst/>
                <a:latin typeface="-apple-system"/>
              </a:rPr>
              <a:t>Executor</a:t>
            </a:r>
            <a:r>
              <a:rPr lang="zh-CN" altLang="en-US" b="0" i="0" dirty="0">
                <a:solidFill>
                  <a:srgbClr val="4D4D4D"/>
                </a:solidFill>
                <a:effectLst/>
                <a:latin typeface="-apple-system"/>
              </a:rPr>
              <a:t>，</a:t>
            </a:r>
            <a:r>
              <a:rPr lang="en-US" altLang="zh-CN" b="0" i="0" dirty="0">
                <a:solidFill>
                  <a:srgbClr val="4D4D4D"/>
                </a:solidFill>
                <a:effectLst/>
                <a:latin typeface="-apple-system"/>
              </a:rPr>
              <a:t>Executor</a:t>
            </a:r>
            <a:r>
              <a:rPr lang="zh-CN" altLang="en-US" b="0" i="0" dirty="0">
                <a:solidFill>
                  <a:srgbClr val="4D4D4D"/>
                </a:solidFill>
                <a:effectLst/>
                <a:latin typeface="-apple-system"/>
              </a:rPr>
              <a:t>启动后，开始向</a:t>
            </a:r>
            <a:r>
              <a:rPr lang="en-US" altLang="zh-CN" b="0" i="0" dirty="0">
                <a:solidFill>
                  <a:srgbClr val="4D4D4D"/>
                </a:solidFill>
                <a:effectLst/>
                <a:latin typeface="-apple-system"/>
              </a:rPr>
              <a:t>Driver</a:t>
            </a:r>
            <a:r>
              <a:rPr lang="zh-CN" altLang="en-US" b="0" i="0" dirty="0">
                <a:solidFill>
                  <a:srgbClr val="4D4D4D"/>
                </a:solidFill>
                <a:effectLst/>
                <a:latin typeface="-apple-system"/>
              </a:rPr>
              <a:t>注册并申请</a:t>
            </a:r>
            <a:r>
              <a:rPr lang="en-US" altLang="zh-CN" b="0" i="0" dirty="0">
                <a:solidFill>
                  <a:srgbClr val="4D4D4D"/>
                </a:solidFill>
                <a:effectLst/>
                <a:latin typeface="-apple-system"/>
              </a:rPr>
              <a:t>Task</a:t>
            </a:r>
            <a:r>
              <a:rPr lang="zh-CN" altLang="en-US" b="0" i="0" dirty="0">
                <a:solidFill>
                  <a:srgbClr val="4D4D4D"/>
                </a:solidFill>
                <a:effectLst/>
                <a:latin typeface="-apple-system"/>
              </a:rPr>
              <a:t>。（说明：正在运行的</a:t>
            </a:r>
            <a:r>
              <a:rPr lang="en-US" altLang="zh-CN" b="0" i="0" dirty="0">
                <a:solidFill>
                  <a:srgbClr val="4D4D4D"/>
                </a:solidFill>
                <a:effectLst/>
                <a:latin typeface="-apple-system"/>
              </a:rPr>
              <a:t>container</a:t>
            </a:r>
            <a:r>
              <a:rPr lang="zh-CN" altLang="en-US" b="0" i="0" dirty="0">
                <a:solidFill>
                  <a:srgbClr val="4D4D4D"/>
                </a:solidFill>
                <a:effectLst/>
                <a:latin typeface="-apple-system"/>
              </a:rPr>
              <a:t>不会被挂起释放资源。）</a:t>
            </a:r>
            <a:endParaRPr lang="en-US" altLang="zh-CN" b="0" i="0" dirty="0">
              <a:solidFill>
                <a:srgbClr val="4D4D4D"/>
              </a:solidFill>
              <a:effectLst/>
              <a:latin typeface="-apple-system"/>
            </a:endParaRPr>
          </a:p>
          <a:p>
            <a:pPr algn="l">
              <a:buFont typeface="+mj-lt"/>
              <a:buAutoNum type="arabicPeriod"/>
            </a:pPr>
            <a:endParaRPr lang="zh-CN" altLang="en-US" b="0" i="0" dirty="0">
              <a:solidFill>
                <a:srgbClr val="4D4D4D"/>
              </a:solidFill>
              <a:effectLst/>
              <a:latin typeface="-apple-system"/>
            </a:endParaRPr>
          </a:p>
          <a:p>
            <a:pPr algn="l">
              <a:buFont typeface="+mj-lt"/>
              <a:buAutoNum type="arabicPeriod"/>
            </a:pPr>
            <a:r>
              <a:rPr lang="en-US" altLang="zh-CN" b="0" i="0" dirty="0">
                <a:solidFill>
                  <a:srgbClr val="4D4D4D"/>
                </a:solidFill>
                <a:effectLst/>
                <a:latin typeface="-apple-system"/>
              </a:rPr>
              <a:t>Driver</a:t>
            </a:r>
            <a:r>
              <a:rPr lang="zh-CN" altLang="en-US" b="0" i="0" dirty="0">
                <a:solidFill>
                  <a:srgbClr val="4D4D4D"/>
                </a:solidFill>
                <a:effectLst/>
                <a:latin typeface="-apple-system"/>
              </a:rPr>
              <a:t>分配</a:t>
            </a:r>
            <a:r>
              <a:rPr lang="en-US" altLang="zh-CN" b="0" i="0" dirty="0">
                <a:solidFill>
                  <a:srgbClr val="4D4D4D"/>
                </a:solidFill>
                <a:effectLst/>
                <a:latin typeface="-apple-system"/>
              </a:rPr>
              <a:t>Task</a:t>
            </a:r>
            <a:r>
              <a:rPr lang="zh-CN" altLang="en-US" b="0" i="0" dirty="0">
                <a:solidFill>
                  <a:srgbClr val="4D4D4D"/>
                </a:solidFill>
                <a:effectLst/>
                <a:latin typeface="-apple-system"/>
              </a:rPr>
              <a:t>给</a:t>
            </a:r>
            <a:r>
              <a:rPr lang="en-US" altLang="zh-CN" b="0" i="0" dirty="0">
                <a:solidFill>
                  <a:srgbClr val="4D4D4D"/>
                </a:solidFill>
                <a:effectLst/>
                <a:latin typeface="-apple-system"/>
              </a:rPr>
              <a:t>Executor</a:t>
            </a:r>
            <a:r>
              <a:rPr lang="zh-CN" altLang="en-US" b="0" i="0" dirty="0">
                <a:solidFill>
                  <a:srgbClr val="4D4D4D"/>
                </a:solidFill>
                <a:effectLst/>
                <a:latin typeface="-apple-system"/>
              </a:rPr>
              <a:t>执行。</a:t>
            </a:r>
            <a:r>
              <a:rPr lang="en-US" altLang="zh-CN" b="0" i="0" dirty="0">
                <a:solidFill>
                  <a:srgbClr val="4D4D4D"/>
                </a:solidFill>
                <a:effectLst/>
                <a:latin typeface="-apple-system"/>
              </a:rPr>
              <a:t>Executor</a:t>
            </a:r>
            <a:r>
              <a:rPr lang="zh-CN" altLang="en-US" b="0" i="0" dirty="0">
                <a:solidFill>
                  <a:srgbClr val="4D4D4D"/>
                </a:solidFill>
                <a:effectLst/>
                <a:latin typeface="-apple-system"/>
              </a:rPr>
              <a:t>执行</a:t>
            </a:r>
            <a:r>
              <a:rPr lang="en-US" altLang="zh-CN" b="0" i="0" dirty="0">
                <a:solidFill>
                  <a:srgbClr val="4D4D4D"/>
                </a:solidFill>
                <a:effectLst/>
                <a:latin typeface="-apple-system"/>
              </a:rPr>
              <a:t>Task</a:t>
            </a:r>
            <a:r>
              <a:rPr lang="zh-CN" altLang="en-US" b="0" i="0" dirty="0">
                <a:solidFill>
                  <a:srgbClr val="4D4D4D"/>
                </a:solidFill>
                <a:effectLst/>
                <a:latin typeface="-apple-system"/>
              </a:rPr>
              <a:t>并向</a:t>
            </a:r>
            <a:r>
              <a:rPr lang="en-US" altLang="zh-CN" b="0" i="0" dirty="0">
                <a:solidFill>
                  <a:srgbClr val="4D4D4D"/>
                </a:solidFill>
                <a:effectLst/>
                <a:latin typeface="-apple-system"/>
              </a:rPr>
              <a:t>Driver</a:t>
            </a:r>
            <a:r>
              <a:rPr lang="zh-CN" altLang="en-US" b="0" i="0" dirty="0">
                <a:solidFill>
                  <a:srgbClr val="4D4D4D"/>
                </a:solidFill>
                <a:effectLst/>
                <a:latin typeface="-apple-system"/>
              </a:rPr>
              <a:t>汇报运行状况。</a:t>
            </a:r>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5B0B8306-3332-4012-9DE1-07A71F053B70}" type="slidenum">
              <a:rPr lang="zh-CN" altLang="en-US" smtClean="0"/>
              <a:t>20</a:t>
            </a:fld>
            <a:endParaRPr lang="zh-CN" altLang="en-US"/>
          </a:p>
        </p:txBody>
      </p:sp>
    </p:spTree>
    <p:extLst>
      <p:ext uri="{BB962C8B-B14F-4D97-AF65-F5344CB8AC3E}">
        <p14:creationId xmlns:p14="http://schemas.microsoft.com/office/powerpoint/2010/main" val="4235491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F6E05E-52B5-4625-ABB7-1F4EC794EF7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D75677F-7635-44EC-A97C-8C3B813E38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28E4A0C-9FC3-47D7-9BCF-018793EBB25E}"/>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5" name="页脚占位符 4">
            <a:extLst>
              <a:ext uri="{FF2B5EF4-FFF2-40B4-BE49-F238E27FC236}">
                <a16:creationId xmlns:a16="http://schemas.microsoft.com/office/drawing/2014/main" id="{8408DECE-E51C-49DD-899F-EED93F615BB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05091B3-F7D0-46C6-90DD-9AC4C473B655}"/>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3731778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41A04A-F744-4531-A0B8-7034E8E655E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AE94B45-1139-4BC0-AAE7-277BF8382FA0}"/>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FF30A07-23CD-4943-BA20-1D35A80AB62F}"/>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5" name="页脚占位符 4">
            <a:extLst>
              <a:ext uri="{FF2B5EF4-FFF2-40B4-BE49-F238E27FC236}">
                <a16:creationId xmlns:a16="http://schemas.microsoft.com/office/drawing/2014/main" id="{AFBEA0C3-03E4-45DF-BC22-9AB996D9D16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2638B20-44A6-4070-B6C9-2A2D87EAE379}"/>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1205066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BDA55A5-D5C0-4060-9405-44EDCDEA48D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C8539D7-2569-4D61-8D76-2BD534ABE719}"/>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8E4A145-D699-4561-AF0F-9644CB4D31B2}"/>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5" name="页脚占位符 4">
            <a:extLst>
              <a:ext uri="{FF2B5EF4-FFF2-40B4-BE49-F238E27FC236}">
                <a16:creationId xmlns:a16="http://schemas.microsoft.com/office/drawing/2014/main" id="{6E1B8BCE-C7BA-4FBB-9FD6-E06839CB721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5018AB8-58BF-482E-B3A2-13096CF8BA37}"/>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2825931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DAEA10-A6D9-48DF-BD68-FC96BB794C5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ECA458B-D541-4FC6-B6E7-21BB9A383B14}"/>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7246532-078A-4FF5-AC58-BC8673E206DC}"/>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5" name="页脚占位符 4">
            <a:extLst>
              <a:ext uri="{FF2B5EF4-FFF2-40B4-BE49-F238E27FC236}">
                <a16:creationId xmlns:a16="http://schemas.microsoft.com/office/drawing/2014/main" id="{34BDF99F-1EF6-4155-8721-595E9066C5F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8CAB57F-9848-49A4-8FF8-16684D3B91C4}"/>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1235295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A9F9E6-88BB-4455-910F-3D8ACA91548B}"/>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C27EB83-5303-43DF-8364-FDBA843C16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25F273F8-B470-461B-B599-2CAD3A5BE695}"/>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5" name="页脚占位符 4">
            <a:extLst>
              <a:ext uri="{FF2B5EF4-FFF2-40B4-BE49-F238E27FC236}">
                <a16:creationId xmlns:a16="http://schemas.microsoft.com/office/drawing/2014/main" id="{C1F31E25-64C7-4064-80E5-5E5CC2AEF5E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84B0B67-C7E5-4F7D-80DA-41CAEC461054}"/>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1890879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CB4632-BB16-4575-98B7-22E9C6B2217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D858060-2AD2-4203-AE4F-2B5A94236508}"/>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670E25F4-423E-4C9D-8CB4-C03E5F7D3FA2}"/>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644FFA42-72B5-4B3C-8187-28CD66668C41}"/>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6" name="页脚占位符 5">
            <a:extLst>
              <a:ext uri="{FF2B5EF4-FFF2-40B4-BE49-F238E27FC236}">
                <a16:creationId xmlns:a16="http://schemas.microsoft.com/office/drawing/2014/main" id="{BAFB89B2-48DF-4A73-A68E-6D1ACC4BE04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B3C20BC-8414-4758-AF5F-B4C25037CAAA}"/>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2607237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1BBC04-E6E8-4AE1-AEC2-F9AA59321B6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3BA8245-7337-4C22-A0B1-7339FE1018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E2F3DDAB-98AB-42D6-8070-22029400CEC4}"/>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46D89A2C-8E7B-4B25-A7D9-FFB3C6D8A0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A8E2F303-5776-4BEC-8E5B-F86015AC2902}"/>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7B6AB277-8505-45B5-9497-CC1263F701C6}"/>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8" name="页脚占位符 7">
            <a:extLst>
              <a:ext uri="{FF2B5EF4-FFF2-40B4-BE49-F238E27FC236}">
                <a16:creationId xmlns:a16="http://schemas.microsoft.com/office/drawing/2014/main" id="{EC82DF99-26F8-4694-BEE9-297CC278BDB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B2BF456-DB82-4FB5-A564-609B498C33A8}"/>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3247623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7F4337-BA5E-4F8D-9E7E-0419305C2A3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1ADA7BE4-7E09-4CD6-BEC2-8FD5660E5E69}"/>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4" name="页脚占位符 3">
            <a:extLst>
              <a:ext uri="{FF2B5EF4-FFF2-40B4-BE49-F238E27FC236}">
                <a16:creationId xmlns:a16="http://schemas.microsoft.com/office/drawing/2014/main" id="{825F89BE-FCCE-417A-B07E-D7285B88B38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BE0E315-D450-4CB0-A6E0-4C64146824BD}"/>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835702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746059C-502F-4005-BAA2-3157BAA7CC5F}"/>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3" name="页脚占位符 2">
            <a:extLst>
              <a:ext uri="{FF2B5EF4-FFF2-40B4-BE49-F238E27FC236}">
                <a16:creationId xmlns:a16="http://schemas.microsoft.com/office/drawing/2014/main" id="{81070C50-4DAE-4B11-908E-DE2C32839C2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36CAD2E-D4B5-4667-8ECD-F47E666DC4EC}"/>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2885033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1D0E21-929A-4B4A-8A88-C3348881485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A05BF6F-5C53-4E93-B7A8-00DA3329B3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8A455F1B-2E97-414D-AAD3-4BE9BB8B39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0C7E1D70-78ED-4DBD-9C3F-7AAA7D7F1262}"/>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6" name="页脚占位符 5">
            <a:extLst>
              <a:ext uri="{FF2B5EF4-FFF2-40B4-BE49-F238E27FC236}">
                <a16:creationId xmlns:a16="http://schemas.microsoft.com/office/drawing/2014/main" id="{356E9B15-A247-47EB-8AF8-08E1658FFB5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D9AEF42-B0E6-4AB4-98BE-08D42CC2B981}"/>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1022432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5817F5-5286-47BA-A0A6-3191D549579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0DB0E03-42C2-4E14-8ACE-0F7C58EAF8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F89A61B-847A-4938-94FC-AC9FD9FDCB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A90EB467-2F8F-48B7-8ED1-12D7DBB7EAAF}"/>
              </a:ext>
            </a:extLst>
          </p:cNvPr>
          <p:cNvSpPr>
            <a:spLocks noGrp="1"/>
          </p:cNvSpPr>
          <p:nvPr>
            <p:ph type="dt" sz="half" idx="10"/>
          </p:nvPr>
        </p:nvSpPr>
        <p:spPr/>
        <p:txBody>
          <a:bodyPr/>
          <a:lstStyle/>
          <a:p>
            <a:fld id="{7F0F844C-7A6C-4488-A0D0-CF56F3AA2AF9}" type="datetimeFigureOut">
              <a:rPr lang="zh-CN" altLang="en-US" smtClean="0"/>
              <a:t>2023/12/28</a:t>
            </a:fld>
            <a:endParaRPr lang="zh-CN" altLang="en-US"/>
          </a:p>
        </p:txBody>
      </p:sp>
      <p:sp>
        <p:nvSpPr>
          <p:cNvPr id="6" name="页脚占位符 5">
            <a:extLst>
              <a:ext uri="{FF2B5EF4-FFF2-40B4-BE49-F238E27FC236}">
                <a16:creationId xmlns:a16="http://schemas.microsoft.com/office/drawing/2014/main" id="{3BBAADFD-8F55-4372-AA30-CB7C1A91094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10F2EFD-829B-4C94-BF6D-21418DF916F0}"/>
              </a:ext>
            </a:extLst>
          </p:cNvPr>
          <p:cNvSpPr>
            <a:spLocks noGrp="1"/>
          </p:cNvSpPr>
          <p:nvPr>
            <p:ph type="sldNum" sz="quarter" idx="12"/>
          </p:nvPr>
        </p:nvSpPr>
        <p:spPr/>
        <p:txBody>
          <a:body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478567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gs>
            <a:gs pos="74000">
              <a:schemeClr val="bg1">
                <a:lumMod val="85000"/>
              </a:schemeClr>
            </a:gs>
            <a:gs pos="100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3D6EBF7-970C-42AC-9E03-6F7282470C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76A33D7-79A5-44F5-931F-F6AEA35CAA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1800E17-5633-4C0B-9E12-E419FED4FE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0F844C-7A6C-4488-A0D0-CF56F3AA2AF9}" type="datetimeFigureOut">
              <a:rPr lang="zh-CN" altLang="en-US" smtClean="0"/>
              <a:t>2023/12/28</a:t>
            </a:fld>
            <a:endParaRPr lang="zh-CN" altLang="en-US"/>
          </a:p>
        </p:txBody>
      </p:sp>
      <p:sp>
        <p:nvSpPr>
          <p:cNvPr id="5" name="页脚占位符 4">
            <a:extLst>
              <a:ext uri="{FF2B5EF4-FFF2-40B4-BE49-F238E27FC236}">
                <a16:creationId xmlns:a16="http://schemas.microsoft.com/office/drawing/2014/main" id="{BCBC1854-61EF-4C8C-BBBA-DB73BBD33A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A7CB526-034D-45F3-BC76-BDFB53CA50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6DC8A0-A968-4D5D-AD9E-349366309907}" type="slidenum">
              <a:rPr lang="zh-CN" altLang="en-US" smtClean="0"/>
              <a:t>‹#›</a:t>
            </a:fld>
            <a:endParaRPr lang="zh-CN" altLang="en-US"/>
          </a:p>
        </p:txBody>
      </p:sp>
    </p:spTree>
    <p:extLst>
      <p:ext uri="{BB962C8B-B14F-4D97-AF65-F5344CB8AC3E}">
        <p14:creationId xmlns:p14="http://schemas.microsoft.com/office/powerpoint/2010/main" val="28439864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tags" Target="../tags/tag3.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4C85E757-F932-4A4A-A4B7-7FF1040BFE8A}"/>
              </a:ext>
            </a:extLst>
          </p:cNvPr>
          <p:cNvSpPr/>
          <p:nvPr/>
        </p:nvSpPr>
        <p:spPr>
          <a:xfrm>
            <a:off x="1" y="653140"/>
            <a:ext cx="1397726" cy="287382"/>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6AE40B21-0CC1-498B-86F8-E2C8671D1AA9}"/>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504764" y="774163"/>
            <a:ext cx="10368945" cy="6047120"/>
          </a:xfrm>
          <a:prstGeom prst="rect">
            <a:avLst/>
          </a:prstGeom>
        </p:spPr>
      </p:pic>
      <p:sp>
        <p:nvSpPr>
          <p:cNvPr id="14" name="矩形 13">
            <a:extLst>
              <a:ext uri="{FF2B5EF4-FFF2-40B4-BE49-F238E27FC236}">
                <a16:creationId xmlns:a16="http://schemas.microsoft.com/office/drawing/2014/main" id="{64C0B2F5-577E-4D09-AFCC-D031F88146BB}"/>
              </a:ext>
            </a:extLst>
          </p:cNvPr>
          <p:cNvSpPr/>
          <p:nvPr/>
        </p:nvSpPr>
        <p:spPr>
          <a:xfrm>
            <a:off x="3334871" y="653140"/>
            <a:ext cx="8857128" cy="287382"/>
          </a:xfrm>
          <a:prstGeom prst="rect">
            <a:avLst/>
          </a:prstGeom>
          <a:solidFill>
            <a:srgbClr val="0E419C"/>
          </a:solidFill>
          <a:ln>
            <a:solidFill>
              <a:srgbClr val="0E41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E1AB0B9C-C717-4690-8AB7-603F081762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7444" y="503198"/>
            <a:ext cx="1397727" cy="602071"/>
          </a:xfrm>
          <a:prstGeom prst="rect">
            <a:avLst/>
          </a:prstGeom>
        </p:spPr>
      </p:pic>
      <p:sp>
        <p:nvSpPr>
          <p:cNvPr id="19" name="文本框 18">
            <a:extLst>
              <a:ext uri="{FF2B5EF4-FFF2-40B4-BE49-F238E27FC236}">
                <a16:creationId xmlns:a16="http://schemas.microsoft.com/office/drawing/2014/main" id="{08A94BAE-8D51-49E8-9826-6427BB8E334A}"/>
              </a:ext>
            </a:extLst>
          </p:cNvPr>
          <p:cNvSpPr txBox="1"/>
          <p:nvPr/>
        </p:nvSpPr>
        <p:spPr>
          <a:xfrm>
            <a:off x="2990669" y="2572947"/>
            <a:ext cx="6801862" cy="1323439"/>
          </a:xfrm>
          <a:prstGeom prst="rect">
            <a:avLst/>
          </a:prstGeom>
          <a:noFill/>
        </p:spPr>
        <p:txBody>
          <a:bodyPr wrap="none" rtlCol="0">
            <a:spAutoFit/>
          </a:bodyPr>
          <a:lstStyle/>
          <a:p>
            <a:r>
              <a:rPr lang="zh-CN" altLang="en-US" sz="8000" b="1" spc="600" dirty="0">
                <a:solidFill>
                  <a:schemeClr val="tx1">
                    <a:lumMod val="65000"/>
                    <a:lumOff val="35000"/>
                  </a:schemeClr>
                </a:solidFill>
                <a:latin typeface="Century Gothic" panose="020B0502020202020204" pitchFamily="34" charset="0"/>
              </a:rPr>
              <a:t>频繁模式挖掘</a:t>
            </a:r>
          </a:p>
        </p:txBody>
      </p:sp>
      <p:sp>
        <p:nvSpPr>
          <p:cNvPr id="20" name="文本框 19">
            <a:extLst>
              <a:ext uri="{FF2B5EF4-FFF2-40B4-BE49-F238E27FC236}">
                <a16:creationId xmlns:a16="http://schemas.microsoft.com/office/drawing/2014/main" id="{0C99EBE5-F143-41ED-8860-D8F1EBEC311C}"/>
              </a:ext>
            </a:extLst>
          </p:cNvPr>
          <p:cNvSpPr txBox="1"/>
          <p:nvPr/>
        </p:nvSpPr>
        <p:spPr>
          <a:xfrm>
            <a:off x="2838383" y="3890802"/>
            <a:ext cx="7106433" cy="523220"/>
          </a:xfrm>
          <a:prstGeom prst="rect">
            <a:avLst/>
          </a:prstGeom>
          <a:noFill/>
        </p:spPr>
        <p:txBody>
          <a:bodyPr wrap="none" rtlCol="0">
            <a:spAutoFit/>
          </a:bodyPr>
          <a:lstStyle/>
          <a:p>
            <a:r>
              <a:rPr lang="zh-CN" altLang="en-US" sz="2800" dirty="0">
                <a:latin typeface="Century Gothic" panose="020B0502020202020204" pitchFamily="34" charset="0"/>
              </a:rPr>
              <a:t>第五组： 刘皓蓝、封启骏、陈义桐、吴心怡</a:t>
            </a:r>
          </a:p>
        </p:txBody>
      </p:sp>
      <p:cxnSp>
        <p:nvCxnSpPr>
          <p:cNvPr id="3" name="直接连接符 2">
            <a:extLst>
              <a:ext uri="{FF2B5EF4-FFF2-40B4-BE49-F238E27FC236}">
                <a16:creationId xmlns:a16="http://schemas.microsoft.com/office/drawing/2014/main" id="{3156BC22-C153-41E9-A15A-94A6291D0696}"/>
              </a:ext>
            </a:extLst>
          </p:cNvPr>
          <p:cNvCxnSpPr/>
          <p:nvPr/>
        </p:nvCxnSpPr>
        <p:spPr>
          <a:xfrm>
            <a:off x="3045171" y="4408437"/>
            <a:ext cx="5601288" cy="0"/>
          </a:xfrm>
          <a:prstGeom prst="line">
            <a:avLst/>
          </a:prstGeom>
          <a:ln w="38100">
            <a:solidFill>
              <a:srgbClr val="0E419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61969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108" name="文本框 107">
            <a:extLst>
              <a:ext uri="{FF2B5EF4-FFF2-40B4-BE49-F238E27FC236}">
                <a16:creationId xmlns:a16="http://schemas.microsoft.com/office/drawing/2014/main" id="{ADA36D6B-239D-44B4-008D-DC03FA71FECC}"/>
              </a:ext>
            </a:extLst>
          </p:cNvPr>
          <p:cNvSpPr txBox="1"/>
          <p:nvPr/>
        </p:nvSpPr>
        <p:spPr>
          <a:xfrm>
            <a:off x="338025" y="173380"/>
            <a:ext cx="4225308" cy="707886"/>
          </a:xfrm>
          <a:prstGeom prst="rect">
            <a:avLst/>
          </a:prstGeom>
          <a:noFill/>
        </p:spPr>
        <p:txBody>
          <a:bodyPr wrap="square" rtlCol="0">
            <a:spAutoFit/>
          </a:bodyPr>
          <a:lstStyle/>
          <a:p>
            <a:r>
              <a:rPr lang="en-US" altLang="zh-CN" sz="4000" dirty="0" err="1"/>
              <a:t>Fp</a:t>
            </a:r>
            <a:r>
              <a:rPr lang="en-US" altLang="zh-CN" sz="4000" dirty="0"/>
              <a:t>-growth</a:t>
            </a:r>
            <a:endParaRPr lang="zh-CN" altLang="en-US" sz="4000" dirty="0"/>
          </a:p>
        </p:txBody>
      </p:sp>
      <p:sp>
        <p:nvSpPr>
          <p:cNvPr id="2" name="文本框 1">
            <a:extLst>
              <a:ext uri="{FF2B5EF4-FFF2-40B4-BE49-F238E27FC236}">
                <a16:creationId xmlns:a16="http://schemas.microsoft.com/office/drawing/2014/main" id="{E3C516D4-EBEE-B849-4A77-5EE67D1B9662}"/>
              </a:ext>
            </a:extLst>
          </p:cNvPr>
          <p:cNvSpPr txBox="1"/>
          <p:nvPr/>
        </p:nvSpPr>
        <p:spPr>
          <a:xfrm>
            <a:off x="215514" y="1157084"/>
            <a:ext cx="4038961" cy="369332"/>
          </a:xfrm>
          <a:prstGeom prst="rect">
            <a:avLst/>
          </a:prstGeom>
          <a:noFill/>
        </p:spPr>
        <p:txBody>
          <a:bodyPr wrap="square" rtlCol="0">
            <a:spAutoFit/>
          </a:bodyPr>
          <a:lstStyle/>
          <a:p>
            <a:r>
              <a:rPr lang="en-US" altLang="zh-CN" dirty="0"/>
              <a:t>- PFP</a:t>
            </a:r>
            <a:r>
              <a:rPr lang="zh-CN" altLang="en-US" dirty="0"/>
              <a:t>算法是并行的</a:t>
            </a:r>
            <a:r>
              <a:rPr lang="en-US" altLang="zh-CN" dirty="0" err="1"/>
              <a:t>Fp</a:t>
            </a:r>
            <a:r>
              <a:rPr lang="zh-CN" altLang="en-US" dirty="0"/>
              <a:t>算法</a:t>
            </a:r>
          </a:p>
        </p:txBody>
      </p:sp>
      <p:pic>
        <p:nvPicPr>
          <p:cNvPr id="3" name="图片 2">
            <a:extLst>
              <a:ext uri="{FF2B5EF4-FFF2-40B4-BE49-F238E27FC236}">
                <a16:creationId xmlns:a16="http://schemas.microsoft.com/office/drawing/2014/main" id="{905DC806-4BEA-8833-3C8C-B3A037B39D90}"/>
              </a:ext>
            </a:extLst>
          </p:cNvPr>
          <p:cNvPicPr>
            <a:picLocks noChangeAspect="1"/>
          </p:cNvPicPr>
          <p:nvPr/>
        </p:nvPicPr>
        <p:blipFill>
          <a:blip r:embed="rId3"/>
          <a:stretch>
            <a:fillRect/>
          </a:stretch>
        </p:blipFill>
        <p:spPr>
          <a:xfrm>
            <a:off x="4854687" y="1254720"/>
            <a:ext cx="6768379" cy="4769776"/>
          </a:xfrm>
          <a:prstGeom prst="rect">
            <a:avLst/>
          </a:prstGeom>
        </p:spPr>
      </p:pic>
      <p:sp>
        <p:nvSpPr>
          <p:cNvPr id="5" name="文本框 4">
            <a:extLst>
              <a:ext uri="{FF2B5EF4-FFF2-40B4-BE49-F238E27FC236}">
                <a16:creationId xmlns:a16="http://schemas.microsoft.com/office/drawing/2014/main" id="{D2D83BF3-BE04-6BA1-B4BB-7F947FE0FF3C}"/>
              </a:ext>
            </a:extLst>
          </p:cNvPr>
          <p:cNvSpPr txBox="1"/>
          <p:nvPr/>
        </p:nvSpPr>
        <p:spPr>
          <a:xfrm>
            <a:off x="69338" y="1802234"/>
            <a:ext cx="4676008" cy="2862322"/>
          </a:xfrm>
          <a:prstGeom prst="rect">
            <a:avLst/>
          </a:prstGeom>
          <a:noFill/>
        </p:spPr>
        <p:txBody>
          <a:bodyPr wrap="square">
            <a:spAutoFit/>
          </a:bodyPr>
          <a:lstStyle/>
          <a:p>
            <a:pPr marL="342900" indent="-342900">
              <a:buAutoNum type="arabicPeriod"/>
            </a:pPr>
            <a:r>
              <a:rPr lang="zh-CN" altLang="en-US"/>
              <a:t>注意到出现次数小于阈值的词语肯定是没有用的，首先统计</a:t>
            </a:r>
            <a:r>
              <a:rPr lang="zh-CN" altLang="en-US" dirty="0"/>
              <a:t>词频，将每一个句子中的词汇去重，删去词频低于阈值</a:t>
            </a:r>
            <a:r>
              <a:rPr lang="zh-CN" altLang="en-US"/>
              <a:t>的词。并按照</a:t>
            </a:r>
            <a:r>
              <a:rPr lang="zh-CN" altLang="en-US" dirty="0"/>
              <a:t>词频排序</a:t>
            </a:r>
          </a:p>
          <a:p>
            <a:pPr marL="342900" indent="-342900">
              <a:buAutoNum type="arabicPeriod"/>
            </a:pPr>
            <a:r>
              <a:rPr lang="zh-CN" altLang="en-US" dirty="0"/>
              <a:t>建立一棵</a:t>
            </a:r>
            <a:r>
              <a:rPr lang="en-US" altLang="zh-CN" dirty="0" err="1"/>
              <a:t>Trie</a:t>
            </a:r>
            <a:r>
              <a:rPr lang="zh-CN" altLang="en-US" dirty="0"/>
              <a:t>树，并且使用链表记录把每个词语再</a:t>
            </a:r>
            <a:r>
              <a:rPr lang="en-US" altLang="zh-CN" dirty="0" err="1"/>
              <a:t>Trie</a:t>
            </a:r>
            <a:r>
              <a:rPr lang="zh-CN" altLang="en-US" dirty="0"/>
              <a:t>树上出现的位置串联起来</a:t>
            </a:r>
            <a:endParaRPr lang="en-US" altLang="zh-CN" dirty="0"/>
          </a:p>
          <a:p>
            <a:pPr marL="342900" indent="-342900">
              <a:buAutoNum type="arabicPeriod"/>
            </a:pPr>
            <a:r>
              <a:rPr lang="zh-CN" altLang="en-US" dirty="0"/>
              <a:t>按照词频最小到大的统计这个词出现的频繁模式，统计的方法就是重新建立和这个词相关的字典树，按照阈值进行统计</a:t>
            </a:r>
            <a:endParaRPr lang="en-US" altLang="zh-CN" dirty="0"/>
          </a:p>
          <a:p>
            <a:pPr marL="342900" indent="-342900">
              <a:buAutoNum type="arabicPeriod"/>
            </a:pPr>
            <a:endParaRPr lang="zh-CN" altLang="en-US" sz="1800" dirty="0"/>
          </a:p>
        </p:txBody>
      </p:sp>
    </p:spTree>
    <p:extLst>
      <p:ext uri="{BB962C8B-B14F-4D97-AF65-F5344CB8AC3E}">
        <p14:creationId xmlns:p14="http://schemas.microsoft.com/office/powerpoint/2010/main" val="2310067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 name="稻壳儿搜索【幻雨工作室】_1">
            <a:extLst>
              <a:ext uri="{FF2B5EF4-FFF2-40B4-BE49-F238E27FC236}">
                <a16:creationId xmlns:a16="http://schemas.microsoft.com/office/drawing/2014/main" id="{5912B4F8-5DA4-B3C1-16D7-64F7B366D303}"/>
              </a:ext>
            </a:extLst>
          </p:cNvPr>
          <p:cNvSpPr txBox="1"/>
          <p:nvPr/>
        </p:nvSpPr>
        <p:spPr bwMode="auto">
          <a:xfrm>
            <a:off x="1272360" y="430587"/>
            <a:ext cx="3995423" cy="584775"/>
          </a:xfrm>
          <a:prstGeom prst="rect">
            <a:avLst/>
          </a:prstGeom>
          <a:noFill/>
        </p:spPr>
        <p:txBody>
          <a:bodyPr wrap="square">
            <a:spAutoFit/>
          </a:bodyPr>
          <a:lstStyle>
            <a:defPPr>
              <a:defRPr lang="zh-CN"/>
            </a:defPPr>
            <a:lvl1pPr algn="ctr" defTabSz="1908810">
              <a:lnSpc>
                <a:spcPct val="150000"/>
              </a:lnSpc>
              <a:defRPr sz="2600" b="1">
                <a:solidFill>
                  <a:srgbClr val="E7326F"/>
                </a:solidFill>
                <a:latin typeface="微软雅黑" panose="020B0503020204020204" charset="-122"/>
                <a:ea typeface="微软雅黑" panose="020B0503020204020204" charset="-122"/>
              </a:defRPr>
            </a:lvl1pPr>
          </a:lstStyle>
          <a:p>
            <a:pPr algn="dist" defTabSz="685800">
              <a:lnSpc>
                <a:spcPct val="100000"/>
              </a:lnSpc>
              <a:defRPr/>
            </a:pPr>
            <a:r>
              <a:rPr lang="en-US" altLang="zh-CN" sz="3200" b="0" dirty="0">
                <a:solidFill>
                  <a:schemeClr val="tx1"/>
                </a:solidFill>
              </a:rPr>
              <a:t>PFP</a:t>
            </a:r>
            <a:r>
              <a:rPr lang="zh-CN" altLang="en-US" sz="3200" b="0" dirty="0">
                <a:solidFill>
                  <a:schemeClr val="tx1"/>
                </a:solidFill>
              </a:rPr>
              <a:t>分布式算法概述</a:t>
            </a:r>
            <a:endParaRPr lang="en-US" altLang="zh-CN" sz="3200" b="0" dirty="0">
              <a:solidFill>
                <a:schemeClr val="tx1"/>
              </a:solidFill>
            </a:endParaRPr>
          </a:p>
        </p:txBody>
      </p:sp>
      <p:sp>
        <p:nvSpPr>
          <p:cNvPr id="3" name="稻壳儿搜索【幻雨工作室】_2">
            <a:extLst>
              <a:ext uri="{FF2B5EF4-FFF2-40B4-BE49-F238E27FC236}">
                <a16:creationId xmlns:a16="http://schemas.microsoft.com/office/drawing/2014/main" id="{9B2391E8-33CB-06B8-8CB8-CEDD52657171}"/>
              </a:ext>
            </a:extLst>
          </p:cNvPr>
          <p:cNvSpPr/>
          <p:nvPr/>
        </p:nvSpPr>
        <p:spPr bwMode="auto">
          <a:xfrm>
            <a:off x="1219138" y="1051229"/>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5" name="文本框 4">
            <a:extLst>
              <a:ext uri="{FF2B5EF4-FFF2-40B4-BE49-F238E27FC236}">
                <a16:creationId xmlns:a16="http://schemas.microsoft.com/office/drawing/2014/main" id="{D73E577C-77DC-BD18-6C4E-6DDD1C9DF511}"/>
              </a:ext>
            </a:extLst>
          </p:cNvPr>
          <p:cNvSpPr txBox="1"/>
          <p:nvPr/>
        </p:nvSpPr>
        <p:spPr>
          <a:xfrm>
            <a:off x="226232" y="1721801"/>
            <a:ext cx="6340960" cy="3970318"/>
          </a:xfrm>
          <a:prstGeom prst="rect">
            <a:avLst/>
          </a:prstGeom>
          <a:noFill/>
        </p:spPr>
        <p:txBody>
          <a:bodyPr wrap="square" rtlCol="0">
            <a:spAutoFit/>
          </a:bodyPr>
          <a:lstStyle/>
          <a:p>
            <a:r>
              <a:rPr lang="en-US" altLang="zh-CN" sz="2800" dirty="0"/>
              <a:t>1. </a:t>
            </a:r>
            <a:r>
              <a:rPr lang="zh-CN" altLang="en-US" sz="2800" dirty="0"/>
              <a:t>使用</a:t>
            </a:r>
            <a:r>
              <a:rPr lang="en-US" altLang="zh-CN" sz="2800" dirty="0" err="1"/>
              <a:t>wordcouont</a:t>
            </a:r>
            <a:r>
              <a:rPr lang="zh-CN" altLang="en-US" sz="2800" dirty="0"/>
              <a:t>的经典算法统计词频</a:t>
            </a:r>
          </a:p>
          <a:p>
            <a:r>
              <a:rPr lang="en-US" altLang="zh-CN" sz="2800" dirty="0"/>
              <a:t>2. </a:t>
            </a:r>
            <a:r>
              <a:rPr lang="zh-CN" altLang="en-US" sz="2800" dirty="0"/>
              <a:t>利用词频构建一个合理分配算力的哈希规则</a:t>
            </a:r>
          </a:p>
          <a:p>
            <a:r>
              <a:rPr lang="en-US" altLang="zh-CN" sz="2800" dirty="0"/>
              <a:t>3. </a:t>
            </a:r>
            <a:r>
              <a:rPr lang="zh-CN" altLang="en-US" sz="2800" dirty="0"/>
              <a:t>利用第</a:t>
            </a:r>
            <a:r>
              <a:rPr lang="en-US" altLang="zh-CN" sz="2800" dirty="0"/>
              <a:t>2</a:t>
            </a:r>
            <a:r>
              <a:rPr lang="zh-CN" altLang="en-US" sz="2800" dirty="0"/>
              <a:t>步所使用的的哈希规则选择合适的前缀进行数据的切分，在</a:t>
            </a:r>
            <a:r>
              <a:rPr lang="en-US" altLang="zh-CN" sz="2800" dirty="0"/>
              <a:t>reduce</a:t>
            </a:r>
            <a:r>
              <a:rPr lang="zh-CN" altLang="en-US" sz="2800" dirty="0"/>
              <a:t>中使用切分的数据分别构建</a:t>
            </a:r>
            <a:r>
              <a:rPr lang="en-US" altLang="zh-CN" sz="2800" dirty="0"/>
              <a:t>FP</a:t>
            </a:r>
            <a:r>
              <a:rPr lang="zh-CN" altLang="en-US" sz="2800" dirty="0"/>
              <a:t>树运算得到结果</a:t>
            </a:r>
          </a:p>
          <a:p>
            <a:r>
              <a:rPr lang="en-US" altLang="zh-CN" sz="2800" dirty="0"/>
              <a:t>4. </a:t>
            </a:r>
            <a:r>
              <a:rPr lang="zh-CN" altLang="en-US" sz="2800" dirty="0"/>
              <a:t>将第</a:t>
            </a:r>
            <a:r>
              <a:rPr lang="en-US" altLang="zh-CN" sz="2800" dirty="0"/>
              <a:t>3</a:t>
            </a:r>
            <a:r>
              <a:rPr lang="zh-CN" altLang="en-US" sz="2800" dirty="0"/>
              <a:t>步得到的结果按照自己的需求进行聚合修饰</a:t>
            </a:r>
            <a:endParaRPr lang="zh-CN" altLang="en-US" sz="2800" dirty="0">
              <a:effectLst/>
            </a:endParaRPr>
          </a:p>
        </p:txBody>
      </p:sp>
      <p:pic>
        <p:nvPicPr>
          <p:cNvPr id="6" name="图片 5">
            <a:extLst>
              <a:ext uri="{FF2B5EF4-FFF2-40B4-BE49-F238E27FC236}">
                <a16:creationId xmlns:a16="http://schemas.microsoft.com/office/drawing/2014/main" id="{EA664D14-D3F1-2666-885B-88A11F96C737}"/>
              </a:ext>
            </a:extLst>
          </p:cNvPr>
          <p:cNvPicPr>
            <a:picLocks noChangeAspect="1"/>
          </p:cNvPicPr>
          <p:nvPr/>
        </p:nvPicPr>
        <p:blipFill rotWithShape="1">
          <a:blip r:embed="rId3">
            <a:extLst>
              <a:ext uri="{28A0092B-C50C-407E-A947-70E740481C1C}">
                <a14:useLocalDpi xmlns:a14="http://schemas.microsoft.com/office/drawing/2010/main" val="0"/>
              </a:ext>
            </a:extLst>
          </a:blip>
          <a:srcRect b="8505"/>
          <a:stretch>
            <a:fillRect/>
          </a:stretch>
        </p:blipFill>
        <p:spPr>
          <a:xfrm>
            <a:off x="7252351" y="147919"/>
            <a:ext cx="4474479" cy="6110226"/>
          </a:xfrm>
          <a:prstGeom prst="rect">
            <a:avLst/>
          </a:prstGeom>
        </p:spPr>
      </p:pic>
    </p:spTree>
    <p:extLst>
      <p:ext uri="{BB962C8B-B14F-4D97-AF65-F5344CB8AC3E}">
        <p14:creationId xmlns:p14="http://schemas.microsoft.com/office/powerpoint/2010/main" val="4108990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7" name="稻壳儿搜索【幻雨工作室】_1">
            <a:extLst>
              <a:ext uri="{FF2B5EF4-FFF2-40B4-BE49-F238E27FC236}">
                <a16:creationId xmlns:a16="http://schemas.microsoft.com/office/drawing/2014/main" id="{01039E99-4649-BB25-5D11-4CF7A4453D5E}"/>
              </a:ext>
            </a:extLst>
          </p:cNvPr>
          <p:cNvSpPr txBox="1"/>
          <p:nvPr/>
        </p:nvSpPr>
        <p:spPr bwMode="auto">
          <a:xfrm>
            <a:off x="1152890" y="296490"/>
            <a:ext cx="4319160" cy="584775"/>
          </a:xfrm>
          <a:prstGeom prst="rect">
            <a:avLst/>
          </a:prstGeom>
          <a:noFill/>
        </p:spPr>
        <p:txBody>
          <a:bodyPr wrap="square">
            <a:spAutoFit/>
          </a:bodyPr>
          <a:lstStyle>
            <a:defPPr>
              <a:defRPr lang="zh-CN"/>
            </a:defPPr>
            <a:lvl1pPr algn="ctr" defTabSz="1908810">
              <a:lnSpc>
                <a:spcPct val="150000"/>
              </a:lnSpc>
              <a:defRPr sz="2600" b="1">
                <a:solidFill>
                  <a:srgbClr val="E7326F"/>
                </a:solidFill>
                <a:latin typeface="微软雅黑" panose="020B0503020204020204" charset="-122"/>
                <a:ea typeface="微软雅黑" panose="020B0503020204020204" charset="-122"/>
              </a:defRPr>
            </a:lvl1pPr>
          </a:lstStyle>
          <a:p>
            <a:pPr algn="dist" defTabSz="685800">
              <a:lnSpc>
                <a:spcPct val="100000"/>
              </a:lnSpc>
              <a:defRPr/>
            </a:pPr>
            <a:r>
              <a:rPr lang="en-US" altLang="zh-CN" sz="3200" b="0" dirty="0">
                <a:solidFill>
                  <a:schemeClr val="tx1"/>
                </a:solidFill>
              </a:rPr>
              <a:t>PFP</a:t>
            </a:r>
            <a:r>
              <a:rPr lang="zh-CN" altLang="en-US" sz="3200" b="0" dirty="0">
                <a:solidFill>
                  <a:schemeClr val="tx1"/>
                </a:solidFill>
              </a:rPr>
              <a:t>算法第一二步详解</a:t>
            </a:r>
            <a:endParaRPr lang="en-US" altLang="zh-CN" sz="3200" b="0" dirty="0">
              <a:solidFill>
                <a:schemeClr val="tx1"/>
              </a:solidFill>
            </a:endParaRPr>
          </a:p>
        </p:txBody>
      </p:sp>
      <p:sp>
        <p:nvSpPr>
          <p:cNvPr id="8" name="稻壳儿搜索【幻雨工作室】_2">
            <a:extLst>
              <a:ext uri="{FF2B5EF4-FFF2-40B4-BE49-F238E27FC236}">
                <a16:creationId xmlns:a16="http://schemas.microsoft.com/office/drawing/2014/main" id="{5FC6A33D-5E85-F759-558C-B5C0577CCB37}"/>
              </a:ext>
            </a:extLst>
          </p:cNvPr>
          <p:cNvSpPr/>
          <p:nvPr/>
        </p:nvSpPr>
        <p:spPr bwMode="auto">
          <a:xfrm>
            <a:off x="1099668" y="91713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10" name="文本框 9">
            <a:extLst>
              <a:ext uri="{FF2B5EF4-FFF2-40B4-BE49-F238E27FC236}">
                <a16:creationId xmlns:a16="http://schemas.microsoft.com/office/drawing/2014/main" id="{CBE402C9-F891-647C-A022-6FA26D383FBD}"/>
              </a:ext>
            </a:extLst>
          </p:cNvPr>
          <p:cNvSpPr txBox="1"/>
          <p:nvPr/>
        </p:nvSpPr>
        <p:spPr>
          <a:xfrm>
            <a:off x="39385" y="1209136"/>
            <a:ext cx="6744909" cy="5262979"/>
          </a:xfrm>
          <a:prstGeom prst="rect">
            <a:avLst/>
          </a:prstGeom>
          <a:noFill/>
        </p:spPr>
        <p:txBody>
          <a:bodyPr wrap="square" rtlCol="0">
            <a:spAutoFit/>
          </a:bodyPr>
          <a:lstStyle/>
          <a:p>
            <a:r>
              <a:rPr lang="en-US" altLang="zh-CN" sz="2800" dirty="0"/>
              <a:t>1.</a:t>
            </a:r>
            <a:r>
              <a:rPr lang="zh-CN" altLang="en-US" sz="2800" dirty="0"/>
              <a:t>进行</a:t>
            </a:r>
            <a:r>
              <a:rPr lang="en-US" altLang="zh-CN" sz="2800" dirty="0"/>
              <a:t>wordcount</a:t>
            </a:r>
            <a:r>
              <a:rPr lang="zh-CN" altLang="en-US" sz="2800" dirty="0"/>
              <a:t>，</a:t>
            </a:r>
            <a:r>
              <a:rPr lang="en-US" altLang="zh-CN" sz="2800" dirty="0" err="1"/>
              <a:t>Ti</a:t>
            </a:r>
            <a:r>
              <a:rPr lang="zh-CN" altLang="en-US" sz="2800" dirty="0"/>
              <a:t>就是一个输入进来的句子，</a:t>
            </a:r>
            <a:r>
              <a:rPr lang="en-US" altLang="zh-CN" sz="2800" dirty="0"/>
              <a:t>ai</a:t>
            </a:r>
            <a:r>
              <a:rPr lang="zh-CN" altLang="en-US" sz="2800" dirty="0"/>
              <a:t>是句子中的词语，这里获得一个统计有词语对应出现次数的字典</a:t>
            </a:r>
            <a:r>
              <a:rPr lang="en-US" altLang="zh-CN" sz="2800" dirty="0"/>
              <a:t>.</a:t>
            </a:r>
            <a:r>
              <a:rPr lang="zh-CN" altLang="en-US" sz="2800" dirty="0"/>
              <a:t>（注意这里的</a:t>
            </a:r>
            <a:r>
              <a:rPr lang="en-US" altLang="zh-CN" sz="2800" dirty="0" err="1"/>
              <a:t>ai+C</a:t>
            </a:r>
            <a:r>
              <a:rPr lang="zh-CN" altLang="en-US" sz="2800" dirty="0"/>
              <a:t>的含义就是一个字典），将这一步生成的字典记为</a:t>
            </a:r>
            <a:r>
              <a:rPr lang="en-US" altLang="zh-CN" sz="2800" dirty="0" err="1"/>
              <a:t>F_list</a:t>
            </a:r>
            <a:endParaRPr lang="en-US" altLang="zh-CN" sz="2800" dirty="0"/>
          </a:p>
          <a:p>
            <a:r>
              <a:rPr lang="en-US" altLang="zh-CN" sz="2800" dirty="0">
                <a:effectLst/>
              </a:rPr>
              <a:t>2.</a:t>
            </a:r>
            <a:r>
              <a:rPr lang="zh-CN" altLang="en-US" sz="2800" dirty="0"/>
              <a:t>因为建立树和计算频繁项集是该问题内存和时间上的瓶颈，我们这一步利用</a:t>
            </a:r>
            <a:r>
              <a:rPr lang="en-US" altLang="zh-CN" sz="2800" dirty="0" err="1"/>
              <a:t>F_list</a:t>
            </a:r>
            <a:r>
              <a:rPr lang="zh-CN" altLang="en-US" sz="2800" dirty="0"/>
              <a:t>规划一个哈希规则，用于将不同的任务分配到不同的主机上运行。我们将这个哈希表定义为</a:t>
            </a:r>
            <a:r>
              <a:rPr lang="en-US" altLang="zh-CN" sz="2800" dirty="0" err="1"/>
              <a:t>G_list</a:t>
            </a:r>
            <a:r>
              <a:rPr lang="zh-CN" altLang="en-US" sz="2800" dirty="0"/>
              <a:t>，由于</a:t>
            </a:r>
            <a:r>
              <a:rPr lang="en-US" altLang="zh-CN" sz="2800" dirty="0" err="1"/>
              <a:t>F_list</a:t>
            </a:r>
            <a:r>
              <a:rPr lang="zh-CN" altLang="en-US" sz="2800" dirty="0"/>
              <a:t>和</a:t>
            </a:r>
            <a:r>
              <a:rPr lang="en-US" altLang="zh-CN" sz="2800" dirty="0" err="1"/>
              <a:t>G_list</a:t>
            </a:r>
            <a:r>
              <a:rPr lang="zh-CN" altLang="en-US" sz="2800" dirty="0"/>
              <a:t>一般不会太大，这里仅需要一个主机工作即可</a:t>
            </a:r>
          </a:p>
          <a:p>
            <a:endParaRPr lang="en-US" altLang="zh-CN" sz="2800" dirty="0">
              <a:effectLst/>
            </a:endParaRPr>
          </a:p>
        </p:txBody>
      </p:sp>
      <p:sp>
        <p:nvSpPr>
          <p:cNvPr id="11" name="矩形 10">
            <a:extLst>
              <a:ext uri="{FF2B5EF4-FFF2-40B4-BE49-F238E27FC236}">
                <a16:creationId xmlns:a16="http://schemas.microsoft.com/office/drawing/2014/main" id="{FC396057-E6A7-FEB4-1561-C79013F474E4}"/>
              </a:ext>
            </a:extLst>
          </p:cNvPr>
          <p:cNvSpPr/>
          <p:nvPr/>
        </p:nvSpPr>
        <p:spPr>
          <a:xfrm>
            <a:off x="6851671" y="1697659"/>
            <a:ext cx="6096000" cy="3416320"/>
          </a:xfrm>
          <a:prstGeom prst="rect">
            <a:avLst/>
          </a:prstGeom>
        </p:spPr>
        <p:txBody>
          <a:bodyPr>
            <a:spAutoFit/>
          </a:bodyPr>
          <a:lstStyle/>
          <a:p>
            <a:r>
              <a:rPr lang="en-US" altLang="zh-CN" dirty="0">
                <a:latin typeface="Consolas" panose="020B0609020204030204" pitchFamily="49" charset="0"/>
              </a:rPr>
              <a:t>Procedure: Mapper(key, value=</a:t>
            </a:r>
            <a:r>
              <a:rPr lang="en-US" altLang="zh-CN" dirty="0" err="1">
                <a:latin typeface="Consolas" panose="020B0609020204030204" pitchFamily="49" charset="0"/>
              </a:rPr>
              <a:t>Ti</a:t>
            </a:r>
            <a:r>
              <a:rPr lang="en-US" altLang="zh-CN" dirty="0">
                <a:latin typeface="Consolas" panose="020B0609020204030204" pitchFamily="49" charset="0"/>
              </a:rPr>
              <a:t>)</a:t>
            </a:r>
          </a:p>
          <a:p>
            <a:r>
              <a:rPr lang="en-US" altLang="zh-CN" dirty="0">
                <a:latin typeface="Consolas" panose="020B0609020204030204" pitchFamily="49" charset="0"/>
              </a:rPr>
              <a:t>foreach item ai in </a:t>
            </a:r>
            <a:r>
              <a:rPr lang="en-US" altLang="zh-CN" dirty="0" err="1">
                <a:latin typeface="Consolas" panose="020B0609020204030204" pitchFamily="49" charset="0"/>
              </a:rPr>
              <a:t>Ti</a:t>
            </a:r>
            <a:r>
              <a:rPr lang="en-US" altLang="zh-CN" dirty="0">
                <a:latin typeface="Consolas" panose="020B0609020204030204" pitchFamily="49" charset="0"/>
              </a:rPr>
              <a:t> do</a:t>
            </a:r>
          </a:p>
          <a:p>
            <a:r>
              <a:rPr lang="en-US" altLang="zh-CN" dirty="0">
                <a:latin typeface="Consolas" panose="020B0609020204030204" pitchFamily="49" charset="0"/>
              </a:rPr>
              <a:t>    Call Output(&lt;ai, 1&gt;);</a:t>
            </a:r>
          </a:p>
          <a:p>
            <a:r>
              <a:rPr lang="en-US" altLang="zh-CN" dirty="0">
                <a:latin typeface="Consolas" panose="020B0609020204030204" pitchFamily="49" charset="0"/>
              </a:rPr>
              <a:t>end</a:t>
            </a:r>
          </a:p>
          <a:p>
            <a:br>
              <a:rPr lang="en-US" altLang="zh-CN" dirty="0">
                <a:latin typeface="Consolas" panose="020B0609020204030204" pitchFamily="49" charset="0"/>
              </a:rPr>
            </a:br>
            <a:r>
              <a:rPr lang="en-US" altLang="zh-CN" dirty="0">
                <a:latin typeface="Consolas" panose="020B0609020204030204" pitchFamily="49" charset="0"/>
              </a:rPr>
              <a:t># </a:t>
            </a:r>
            <a:r>
              <a:rPr lang="zh-CN" altLang="en-US" dirty="0">
                <a:latin typeface="Consolas" panose="020B0609020204030204" pitchFamily="49" charset="0"/>
              </a:rPr>
              <a:t>这里</a:t>
            </a:r>
            <a:r>
              <a:rPr lang="en-US" altLang="zh-CN" dirty="0">
                <a:latin typeface="Consolas" panose="020B0609020204030204" pitchFamily="49" charset="0"/>
              </a:rPr>
              <a:t>S(ai)</a:t>
            </a:r>
            <a:r>
              <a:rPr lang="zh-CN" altLang="en-US" dirty="0">
                <a:latin typeface="Consolas" panose="020B0609020204030204" pitchFamily="49" charset="0"/>
              </a:rPr>
              <a:t>指的是由</a:t>
            </a:r>
            <a:r>
              <a:rPr lang="en-US" altLang="zh-CN" dirty="0">
                <a:latin typeface="Consolas" panose="020B0609020204030204" pitchFamily="49" charset="0"/>
              </a:rPr>
              <a:t>1</a:t>
            </a:r>
            <a:r>
              <a:rPr lang="zh-CN" altLang="en-US" dirty="0">
                <a:latin typeface="Consolas" panose="020B0609020204030204" pitchFamily="49" charset="0"/>
              </a:rPr>
              <a:t>构成的一个列表</a:t>
            </a:r>
          </a:p>
          <a:p>
            <a:r>
              <a:rPr lang="en-US" altLang="zh-CN" dirty="0">
                <a:latin typeface="Consolas" panose="020B0609020204030204" pitchFamily="49" charset="0"/>
              </a:rPr>
              <a:t>Procedure: Reducer(key=ai, value=S(ai))</a:t>
            </a:r>
          </a:p>
          <a:p>
            <a:r>
              <a:rPr lang="en-US" altLang="zh-CN" dirty="0">
                <a:latin typeface="Consolas" panose="020B0609020204030204" pitchFamily="49" charset="0"/>
              </a:rPr>
              <a:t>C ← 0;</a:t>
            </a:r>
          </a:p>
          <a:p>
            <a:r>
              <a:rPr lang="en-US" altLang="zh-CN" dirty="0">
                <a:latin typeface="Consolas" panose="020B0609020204030204" pitchFamily="49" charset="0"/>
              </a:rPr>
              <a:t>foreach item 1 in S(ai) do</a:t>
            </a:r>
          </a:p>
          <a:p>
            <a:r>
              <a:rPr lang="en-US" altLang="zh-CN" dirty="0">
                <a:latin typeface="Consolas" panose="020B0609020204030204" pitchFamily="49" charset="0"/>
              </a:rPr>
              <a:t>    C ← C + 1;</a:t>
            </a:r>
          </a:p>
          <a:p>
            <a:r>
              <a:rPr lang="en-US" altLang="zh-CN" dirty="0">
                <a:latin typeface="Consolas" panose="020B0609020204030204" pitchFamily="49" charset="0"/>
              </a:rPr>
              <a:t>end</a:t>
            </a:r>
          </a:p>
          <a:p>
            <a:r>
              <a:rPr lang="en-US" altLang="zh-CN" dirty="0">
                <a:latin typeface="Consolas" panose="020B0609020204030204" pitchFamily="49" charset="0"/>
              </a:rPr>
              <a:t>Call Output(&lt;null, ai + C&gt;);</a:t>
            </a:r>
            <a:endParaRPr lang="en-US" altLang="zh-CN" b="0" dirty="0">
              <a:effectLst/>
              <a:latin typeface="Consolas" panose="020B0609020204030204" pitchFamily="49" charset="0"/>
            </a:endParaRPr>
          </a:p>
        </p:txBody>
      </p:sp>
    </p:spTree>
    <p:extLst>
      <p:ext uri="{BB962C8B-B14F-4D97-AF65-F5344CB8AC3E}">
        <p14:creationId xmlns:p14="http://schemas.microsoft.com/office/powerpoint/2010/main" val="27856307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8" name="稻壳儿搜索【幻雨工作室】_2">
            <a:extLst>
              <a:ext uri="{FF2B5EF4-FFF2-40B4-BE49-F238E27FC236}">
                <a16:creationId xmlns:a16="http://schemas.microsoft.com/office/drawing/2014/main" id="{5FC6A33D-5E85-F759-558C-B5C0577CCB37}"/>
              </a:ext>
            </a:extLst>
          </p:cNvPr>
          <p:cNvSpPr/>
          <p:nvPr/>
        </p:nvSpPr>
        <p:spPr bwMode="auto">
          <a:xfrm>
            <a:off x="1099668" y="91713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2" name="稻壳儿搜索【幻雨工作室】_1">
            <a:extLst>
              <a:ext uri="{FF2B5EF4-FFF2-40B4-BE49-F238E27FC236}">
                <a16:creationId xmlns:a16="http://schemas.microsoft.com/office/drawing/2014/main" id="{5AA9DE8F-797B-1C03-0021-AE518408738D}"/>
              </a:ext>
            </a:extLst>
          </p:cNvPr>
          <p:cNvSpPr txBox="1"/>
          <p:nvPr/>
        </p:nvSpPr>
        <p:spPr bwMode="auto">
          <a:xfrm>
            <a:off x="1253980" y="296490"/>
            <a:ext cx="4319160" cy="584775"/>
          </a:xfrm>
          <a:prstGeom prst="rect">
            <a:avLst/>
          </a:prstGeom>
          <a:noFill/>
        </p:spPr>
        <p:txBody>
          <a:bodyPr wrap="square">
            <a:spAutoFit/>
          </a:bodyPr>
          <a:lstStyle>
            <a:defPPr>
              <a:defRPr lang="zh-CN"/>
            </a:defPPr>
            <a:lvl1pPr algn="ctr" defTabSz="1908810">
              <a:lnSpc>
                <a:spcPct val="150000"/>
              </a:lnSpc>
              <a:defRPr sz="2600" b="1">
                <a:solidFill>
                  <a:srgbClr val="E7326F"/>
                </a:solidFill>
                <a:latin typeface="微软雅黑" panose="020B0503020204020204" charset="-122"/>
                <a:ea typeface="微软雅黑" panose="020B0503020204020204" charset="-122"/>
              </a:defRPr>
            </a:lvl1pPr>
          </a:lstStyle>
          <a:p>
            <a:pPr algn="dist" defTabSz="685800">
              <a:lnSpc>
                <a:spcPct val="100000"/>
              </a:lnSpc>
              <a:defRPr/>
            </a:pPr>
            <a:r>
              <a:rPr lang="en-US" altLang="zh-CN" sz="3200" b="0" dirty="0">
                <a:solidFill>
                  <a:schemeClr val="tx1"/>
                </a:solidFill>
              </a:rPr>
              <a:t>PFP</a:t>
            </a:r>
            <a:r>
              <a:rPr lang="zh-CN" altLang="en-US" sz="3200" b="0" dirty="0">
                <a:solidFill>
                  <a:schemeClr val="tx1"/>
                </a:solidFill>
              </a:rPr>
              <a:t>算法第三步详解</a:t>
            </a:r>
            <a:endParaRPr lang="en-US" altLang="zh-CN" sz="3200" b="0" dirty="0">
              <a:solidFill>
                <a:schemeClr val="tx1"/>
              </a:solidFill>
            </a:endParaRPr>
          </a:p>
        </p:txBody>
      </p:sp>
      <p:sp>
        <p:nvSpPr>
          <p:cNvPr id="3" name="稻壳儿搜索【幻雨工作室】_2">
            <a:extLst>
              <a:ext uri="{FF2B5EF4-FFF2-40B4-BE49-F238E27FC236}">
                <a16:creationId xmlns:a16="http://schemas.microsoft.com/office/drawing/2014/main" id="{CB0D6728-2676-0E7C-0E57-10B4A7D972EB}"/>
              </a:ext>
            </a:extLst>
          </p:cNvPr>
          <p:cNvSpPr/>
          <p:nvPr/>
        </p:nvSpPr>
        <p:spPr bwMode="auto">
          <a:xfrm>
            <a:off x="1200758" y="91713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5" name="文本框 4">
            <a:extLst>
              <a:ext uri="{FF2B5EF4-FFF2-40B4-BE49-F238E27FC236}">
                <a16:creationId xmlns:a16="http://schemas.microsoft.com/office/drawing/2014/main" id="{9926DE16-F99F-00EB-ABA6-90BDD763166E}"/>
              </a:ext>
            </a:extLst>
          </p:cNvPr>
          <p:cNvSpPr txBox="1"/>
          <p:nvPr/>
        </p:nvSpPr>
        <p:spPr>
          <a:xfrm>
            <a:off x="207852" y="1298367"/>
            <a:ext cx="4783949" cy="4708981"/>
          </a:xfrm>
          <a:prstGeom prst="rect">
            <a:avLst/>
          </a:prstGeom>
          <a:noFill/>
        </p:spPr>
        <p:txBody>
          <a:bodyPr wrap="square" rtlCol="0">
            <a:spAutoFit/>
          </a:bodyPr>
          <a:lstStyle/>
          <a:p>
            <a:r>
              <a:rPr lang="en-US" altLang="zh-CN" sz="2000" dirty="0"/>
              <a:t>Mapper</a:t>
            </a:r>
            <a:r>
              <a:rPr lang="zh-CN" altLang="en-US" sz="2000" dirty="0"/>
              <a:t>部分</a:t>
            </a:r>
          </a:p>
          <a:p>
            <a:pPr marL="0" lvl="1"/>
            <a:r>
              <a:rPr lang="en-US" altLang="zh-CN" sz="2000" dirty="0"/>
              <a:t>1. </a:t>
            </a:r>
            <a:r>
              <a:rPr lang="zh-CN" altLang="en-US" sz="2000" dirty="0"/>
              <a:t>输入是一个一个的句子也就是原数据，输出的</a:t>
            </a:r>
            <a:r>
              <a:rPr lang="en-US" altLang="zh-CN" sz="2000" dirty="0"/>
              <a:t>key</a:t>
            </a:r>
            <a:r>
              <a:rPr lang="zh-CN" altLang="en-US" sz="2000" dirty="0"/>
              <a:t>是在</a:t>
            </a:r>
            <a:r>
              <a:rPr lang="en-US" altLang="zh-CN" sz="2000" dirty="0" err="1"/>
              <a:t>G_list</a:t>
            </a:r>
            <a:r>
              <a:rPr lang="zh-CN" altLang="en-US" sz="2000" dirty="0"/>
              <a:t>中的组编号，值也是一个字符串，这个</a:t>
            </a:r>
            <a:r>
              <a:rPr lang="en-US" altLang="zh-CN" sz="2000" dirty="0"/>
              <a:t>Map</a:t>
            </a:r>
            <a:r>
              <a:rPr lang="zh-CN" altLang="en-US" sz="2000" dirty="0"/>
              <a:t>的目的是找到每一个在句子中的词汇最后出现的位置并输出对应的组编号和前缀。具体操作如下</a:t>
            </a:r>
          </a:p>
          <a:p>
            <a:pPr marL="0" lvl="1"/>
            <a:r>
              <a:rPr lang="en-US" altLang="zh-CN" sz="2000" dirty="0"/>
              <a:t>2. </a:t>
            </a:r>
            <a:r>
              <a:rPr lang="zh-CN" altLang="en-US" sz="2000" dirty="0"/>
              <a:t>这一个</a:t>
            </a:r>
            <a:r>
              <a:rPr lang="en-US" altLang="zh-CN" sz="2000" dirty="0"/>
              <a:t>Mapper</a:t>
            </a:r>
            <a:r>
              <a:rPr lang="zh-CN" altLang="en-US" sz="2000" dirty="0"/>
              <a:t>的首先加载</a:t>
            </a:r>
            <a:r>
              <a:rPr lang="en-US" altLang="zh-CN" sz="2000" dirty="0" err="1"/>
              <a:t>G_list</a:t>
            </a:r>
            <a:r>
              <a:rPr lang="zh-CN" altLang="en-US" sz="2000" dirty="0"/>
              <a:t>因为我们需要对</a:t>
            </a:r>
            <a:r>
              <a:rPr lang="en-US" altLang="zh-CN" sz="2000" dirty="0"/>
              <a:t>hash</a:t>
            </a:r>
            <a:r>
              <a:rPr lang="zh-CN" altLang="en-US" sz="2000" dirty="0"/>
              <a:t>表做出内部修改操作（不影响全局的</a:t>
            </a:r>
            <a:r>
              <a:rPr lang="en-US" altLang="zh-CN" sz="2000" dirty="0"/>
              <a:t>hash</a:t>
            </a:r>
            <a:r>
              <a:rPr lang="zh-CN" altLang="en-US" sz="2000" dirty="0"/>
              <a:t>表）所以先加载出一个</a:t>
            </a:r>
            <a:r>
              <a:rPr lang="en-US" altLang="zh-CN" sz="2000" dirty="0"/>
              <a:t>H</a:t>
            </a:r>
          </a:p>
          <a:p>
            <a:pPr marL="0" lvl="1"/>
            <a:r>
              <a:rPr lang="en-US" altLang="zh-CN" sz="2000" dirty="0"/>
              <a:t>3. </a:t>
            </a:r>
            <a:r>
              <a:rPr lang="zh-CN" altLang="en-US" sz="2000" dirty="0"/>
              <a:t>遍历句子的每一个词汇，得到</a:t>
            </a:r>
            <a:r>
              <a:rPr lang="en-US" altLang="zh-CN" sz="2000" dirty="0"/>
              <a:t>hash</a:t>
            </a:r>
            <a:r>
              <a:rPr lang="zh-CN" altLang="en-US" sz="2000" dirty="0"/>
              <a:t>值，如果不是空值那么将这个键从</a:t>
            </a:r>
            <a:r>
              <a:rPr lang="en-US" altLang="zh-CN" sz="2000" dirty="0"/>
              <a:t>H</a:t>
            </a:r>
            <a:r>
              <a:rPr lang="zh-CN" altLang="en-US" sz="2000" dirty="0"/>
              <a:t>这个</a:t>
            </a:r>
            <a:r>
              <a:rPr lang="en-US" altLang="zh-CN" sz="2000" dirty="0"/>
              <a:t>hash</a:t>
            </a:r>
            <a:r>
              <a:rPr lang="zh-CN" altLang="en-US" sz="2000" dirty="0"/>
              <a:t>表中删除（即以后在出现这个词汇的时候</a:t>
            </a:r>
            <a:r>
              <a:rPr lang="en-US" altLang="zh-CN" sz="2000" dirty="0"/>
              <a:t>hash</a:t>
            </a:r>
            <a:r>
              <a:rPr lang="zh-CN" altLang="en-US" sz="2000" dirty="0"/>
              <a:t>会给出</a:t>
            </a:r>
            <a:r>
              <a:rPr lang="en-US" altLang="zh-CN" sz="2000" dirty="0"/>
              <a:t>NULL</a:t>
            </a:r>
            <a:r>
              <a:rPr lang="zh-CN" altLang="en-US" sz="2000" dirty="0"/>
              <a:t>），并输出一个键是</a:t>
            </a:r>
            <a:r>
              <a:rPr lang="en-US" altLang="zh-CN" sz="2000" dirty="0"/>
              <a:t>hash</a:t>
            </a:r>
            <a:r>
              <a:rPr lang="zh-CN" altLang="en-US" sz="2000" dirty="0"/>
              <a:t>值（组编号）值是</a:t>
            </a:r>
            <a:r>
              <a:rPr lang="en-US" altLang="zh-CN" sz="2000" dirty="0" err="1"/>
              <a:t>T_i</a:t>
            </a:r>
            <a:r>
              <a:rPr lang="en-US" altLang="zh-CN" sz="2000" dirty="0"/>
              <a:t>[0:j]</a:t>
            </a:r>
            <a:r>
              <a:rPr lang="zh-CN" altLang="en-US" sz="2000" dirty="0"/>
              <a:t>的字符串前缀。</a:t>
            </a:r>
          </a:p>
        </p:txBody>
      </p:sp>
      <p:sp>
        <p:nvSpPr>
          <p:cNvPr id="6" name="矩形 5">
            <a:extLst>
              <a:ext uri="{FF2B5EF4-FFF2-40B4-BE49-F238E27FC236}">
                <a16:creationId xmlns:a16="http://schemas.microsoft.com/office/drawing/2014/main" id="{C5403F27-557C-0AFC-AF14-13E6AB7EF335}"/>
              </a:ext>
            </a:extLst>
          </p:cNvPr>
          <p:cNvSpPr/>
          <p:nvPr/>
        </p:nvSpPr>
        <p:spPr>
          <a:xfrm>
            <a:off x="5084540" y="1298367"/>
            <a:ext cx="9079041" cy="4906023"/>
          </a:xfrm>
          <a:prstGeom prst="rect">
            <a:avLst/>
          </a:prstGeom>
        </p:spPr>
        <p:txBody>
          <a:bodyPr wrap="square">
            <a:spAutoFit/>
          </a:bodyPr>
          <a:lstStyle/>
          <a:p>
            <a:pPr>
              <a:lnSpc>
                <a:spcPts val="1500"/>
              </a:lnSpc>
            </a:pPr>
            <a:r>
              <a:rPr lang="en-US" altLang="zh-CN" sz="1600" dirty="0">
                <a:latin typeface="Consolas" panose="020B0609020204030204" pitchFamily="49" charset="0"/>
              </a:rPr>
              <a:t>Procedure: Mapper(key, value=</a:t>
            </a:r>
            <a:r>
              <a:rPr lang="en-US" altLang="zh-CN" sz="1600" dirty="0" err="1">
                <a:latin typeface="Consolas" panose="020B0609020204030204" pitchFamily="49" charset="0"/>
              </a:rPr>
              <a:t>Ti</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Load G-List;</a:t>
            </a:r>
          </a:p>
          <a:p>
            <a:pPr>
              <a:lnSpc>
                <a:spcPts val="1500"/>
              </a:lnSpc>
            </a:pPr>
            <a:r>
              <a:rPr lang="en-US" altLang="zh-CN" sz="1600" dirty="0">
                <a:latin typeface="Consolas" panose="020B0609020204030204" pitchFamily="49" charset="0"/>
              </a:rPr>
              <a:t>Generate Hash Table H from G-List;</a:t>
            </a:r>
          </a:p>
          <a:p>
            <a:pPr>
              <a:lnSpc>
                <a:spcPts val="1500"/>
              </a:lnSpc>
            </a:pPr>
            <a:r>
              <a:rPr lang="en-US" altLang="zh-CN" sz="1600" dirty="0">
                <a:latin typeface="Consolas" panose="020B0609020204030204" pitchFamily="49" charset="0"/>
              </a:rPr>
              <a:t>a[] ← Split(</a:t>
            </a:r>
            <a:r>
              <a:rPr lang="en-US" altLang="zh-CN" sz="1600" dirty="0" err="1">
                <a:latin typeface="Consolas" panose="020B0609020204030204" pitchFamily="49" charset="0"/>
              </a:rPr>
              <a:t>Ti</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for j = |</a:t>
            </a:r>
            <a:r>
              <a:rPr lang="en-US" altLang="zh-CN" sz="1600" dirty="0" err="1">
                <a:latin typeface="Consolas" panose="020B0609020204030204" pitchFamily="49" charset="0"/>
              </a:rPr>
              <a:t>Ti</a:t>
            </a:r>
            <a:r>
              <a:rPr lang="en-US" altLang="zh-CN" sz="1600" dirty="0">
                <a:latin typeface="Consolas" panose="020B0609020204030204" pitchFamily="49" charset="0"/>
              </a:rPr>
              <a:t>| − 1 to 0 do</a:t>
            </a:r>
          </a:p>
          <a:p>
            <a:pPr>
              <a:lnSpc>
                <a:spcPts val="1500"/>
              </a:lnSpc>
            </a:pPr>
            <a:r>
              <a:rPr lang="en-US" altLang="zh-CN" sz="1600" dirty="0">
                <a:latin typeface="Consolas" panose="020B0609020204030204" pitchFamily="49" charset="0"/>
              </a:rPr>
              <a:t>    </a:t>
            </a:r>
            <a:r>
              <a:rPr lang="en-US" altLang="zh-CN" sz="1600" dirty="0" err="1">
                <a:latin typeface="Consolas" panose="020B0609020204030204" pitchFamily="49" charset="0"/>
              </a:rPr>
              <a:t>HashNum</a:t>
            </a:r>
            <a:r>
              <a:rPr lang="en-US" altLang="zh-CN" sz="1600" dirty="0">
                <a:latin typeface="Consolas" panose="020B0609020204030204" pitchFamily="49" charset="0"/>
              </a:rPr>
              <a:t> ← </a:t>
            </a:r>
            <a:r>
              <a:rPr lang="en-US" altLang="zh-CN" sz="1600" dirty="0" err="1">
                <a:latin typeface="Consolas" panose="020B0609020204030204" pitchFamily="49" charset="0"/>
              </a:rPr>
              <a:t>getHashNum</a:t>
            </a:r>
            <a:r>
              <a:rPr lang="en-US" altLang="zh-CN" sz="1600" dirty="0">
                <a:latin typeface="Consolas" panose="020B0609020204030204" pitchFamily="49" charset="0"/>
              </a:rPr>
              <a:t>(H, a[j]);</a:t>
            </a:r>
          </a:p>
          <a:p>
            <a:pPr>
              <a:lnSpc>
                <a:spcPts val="1500"/>
              </a:lnSpc>
            </a:pPr>
            <a:r>
              <a:rPr lang="en-US" altLang="zh-CN" sz="1600" dirty="0">
                <a:latin typeface="Consolas" panose="020B0609020204030204" pitchFamily="49" charset="0"/>
              </a:rPr>
              <a:t>    if </a:t>
            </a:r>
            <a:r>
              <a:rPr lang="en-US" altLang="zh-CN" sz="1600" dirty="0" err="1">
                <a:latin typeface="Consolas" panose="020B0609020204030204" pitchFamily="49" charset="0"/>
              </a:rPr>
              <a:t>HashNum</a:t>
            </a:r>
            <a:r>
              <a:rPr lang="en-US" altLang="zh-CN" sz="1600" dirty="0">
                <a:latin typeface="Consolas" panose="020B0609020204030204" pitchFamily="49" charset="0"/>
              </a:rPr>
              <a:t> != Null then</a:t>
            </a:r>
          </a:p>
          <a:p>
            <a:pPr>
              <a:lnSpc>
                <a:spcPts val="1500"/>
              </a:lnSpc>
            </a:pPr>
            <a:r>
              <a:rPr lang="en-US" altLang="zh-CN" sz="1600" dirty="0">
                <a:latin typeface="Consolas" panose="020B0609020204030204" pitchFamily="49" charset="0"/>
              </a:rPr>
              <a:t>        Delete all pairs which hash value is </a:t>
            </a:r>
            <a:r>
              <a:rPr lang="en-US" altLang="zh-CN" sz="1600" dirty="0" err="1">
                <a:latin typeface="Consolas" panose="020B0609020204030204" pitchFamily="49" charset="0"/>
              </a:rPr>
              <a:t>HashNum</a:t>
            </a:r>
            <a:r>
              <a:rPr lang="en-US" altLang="zh-CN" sz="1600" dirty="0">
                <a:latin typeface="Consolas" panose="020B0609020204030204" pitchFamily="49" charset="0"/>
              </a:rPr>
              <a:t> in H;</a:t>
            </a:r>
          </a:p>
          <a:p>
            <a:pPr>
              <a:lnSpc>
                <a:spcPts val="1500"/>
              </a:lnSpc>
            </a:pPr>
            <a:r>
              <a:rPr lang="en-US" altLang="zh-CN" sz="1600" dirty="0">
                <a:latin typeface="Consolas" panose="020B0609020204030204" pitchFamily="49" charset="0"/>
              </a:rPr>
              <a:t>        Call Output(&lt;</a:t>
            </a:r>
            <a:r>
              <a:rPr lang="en-US" altLang="zh-CN" sz="1600" dirty="0" err="1">
                <a:latin typeface="Consolas" panose="020B0609020204030204" pitchFamily="49" charset="0"/>
              </a:rPr>
              <a:t>HashNum</a:t>
            </a:r>
            <a:r>
              <a:rPr lang="en-US" altLang="zh-CN" sz="1600" dirty="0">
                <a:latin typeface="Consolas" panose="020B0609020204030204" pitchFamily="49" charset="0"/>
              </a:rPr>
              <a:t>, a[0] + a[1] + ... + a[j]&gt;);</a:t>
            </a:r>
          </a:p>
          <a:p>
            <a:pPr>
              <a:lnSpc>
                <a:spcPts val="1500"/>
              </a:lnSpc>
            </a:pPr>
            <a:r>
              <a:rPr lang="en-US" altLang="zh-CN" sz="1600" dirty="0">
                <a:latin typeface="Consolas" panose="020B0609020204030204" pitchFamily="49" charset="0"/>
              </a:rPr>
              <a:t>    end</a:t>
            </a:r>
          </a:p>
          <a:p>
            <a:pPr>
              <a:lnSpc>
                <a:spcPts val="1500"/>
              </a:lnSpc>
            </a:pPr>
            <a:r>
              <a:rPr lang="en-US" altLang="zh-CN" sz="1600" dirty="0">
                <a:latin typeface="Consolas" panose="020B0609020204030204" pitchFamily="49" charset="0"/>
              </a:rPr>
              <a:t>end</a:t>
            </a:r>
          </a:p>
          <a:p>
            <a:pPr>
              <a:lnSpc>
                <a:spcPts val="1500"/>
              </a:lnSpc>
            </a:pPr>
            <a:r>
              <a:rPr lang="en-US" altLang="zh-CN" sz="1600" dirty="0">
                <a:latin typeface="Consolas" panose="020B0609020204030204" pitchFamily="49" charset="0"/>
              </a:rPr>
              <a:t>Procedure: Reducer(key=</a:t>
            </a:r>
            <a:r>
              <a:rPr lang="en-US" altLang="zh-CN" sz="1600" dirty="0" err="1">
                <a:latin typeface="Consolas" panose="020B0609020204030204" pitchFamily="49" charset="0"/>
              </a:rPr>
              <a:t>gid,value</a:t>
            </a:r>
            <a:r>
              <a:rPr lang="en-US" altLang="zh-CN" sz="1600" dirty="0">
                <a:latin typeface="Consolas" panose="020B0609020204030204" pitchFamily="49" charset="0"/>
              </a:rPr>
              <a:t>=DB[</a:t>
            </a:r>
            <a:r>
              <a:rPr lang="en-US" altLang="zh-CN" sz="1600" dirty="0" err="1">
                <a:latin typeface="Consolas" panose="020B0609020204030204" pitchFamily="49" charset="0"/>
              </a:rPr>
              <a:t>gid</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Load </a:t>
            </a:r>
            <a:r>
              <a:rPr lang="en-US" altLang="zh-CN" sz="1600" dirty="0" err="1">
                <a:latin typeface="Consolas" panose="020B0609020204030204" pitchFamily="49" charset="0"/>
              </a:rPr>
              <a:t>G_List</a:t>
            </a:r>
            <a:r>
              <a:rPr lang="en-US" altLang="zh-CN" sz="1600" dirty="0">
                <a:latin typeface="Consolas" panose="020B0609020204030204" pitchFamily="49" charset="0"/>
              </a:rPr>
              <a:t>;</a:t>
            </a:r>
          </a:p>
          <a:p>
            <a:pPr>
              <a:lnSpc>
                <a:spcPts val="1500"/>
              </a:lnSpc>
            </a:pPr>
            <a:r>
              <a:rPr lang="en-US" altLang="zh-CN" sz="1600" dirty="0" err="1">
                <a:latin typeface="Consolas" panose="020B0609020204030204" pitchFamily="49" charset="0"/>
              </a:rPr>
              <a:t>nowGroup</a:t>
            </a:r>
            <a:r>
              <a:rPr lang="en-US" altLang="zh-CN" sz="1600" dirty="0">
                <a:latin typeface="Consolas" panose="020B0609020204030204" pitchFamily="49" charset="0"/>
              </a:rPr>
              <a:t> ← </a:t>
            </a:r>
            <a:r>
              <a:rPr lang="en-US" altLang="zh-CN" sz="1600" dirty="0" err="1">
                <a:latin typeface="Consolas" panose="020B0609020204030204" pitchFamily="49" charset="0"/>
              </a:rPr>
              <a:t>G_List</a:t>
            </a:r>
            <a:r>
              <a:rPr lang="en-US" altLang="zh-CN" sz="1600" dirty="0">
                <a:latin typeface="Consolas" panose="020B0609020204030204" pitchFamily="49" charset="0"/>
              </a:rPr>
              <a:t>[</a:t>
            </a:r>
            <a:r>
              <a:rPr lang="en-US" altLang="zh-CN" sz="1600" dirty="0" err="1">
                <a:latin typeface="Consolas" panose="020B0609020204030204" pitchFamily="49" charset="0"/>
              </a:rPr>
              <a:t>gid</a:t>
            </a:r>
            <a:r>
              <a:rPr lang="en-US" altLang="zh-CN" sz="1600" dirty="0">
                <a:latin typeface="Consolas" panose="020B0609020204030204" pitchFamily="49" charset="0"/>
              </a:rPr>
              <a:t>];</a:t>
            </a:r>
          </a:p>
          <a:p>
            <a:pPr>
              <a:lnSpc>
                <a:spcPts val="1500"/>
              </a:lnSpc>
            </a:pPr>
            <a:r>
              <a:rPr lang="en-US" altLang="zh-CN" sz="1600" dirty="0" err="1">
                <a:latin typeface="Consolas" panose="020B0609020204030204" pitchFamily="49" charset="0"/>
              </a:rPr>
              <a:t>LocalFPtree</a:t>
            </a:r>
            <a:r>
              <a:rPr lang="en-US" altLang="zh-CN" sz="1600" dirty="0">
                <a:latin typeface="Consolas" panose="020B0609020204030204" pitchFamily="49" charset="0"/>
              </a:rPr>
              <a:t> ← clear;</a:t>
            </a:r>
          </a:p>
          <a:p>
            <a:pPr>
              <a:lnSpc>
                <a:spcPts val="1500"/>
              </a:lnSpc>
            </a:pPr>
            <a:r>
              <a:rPr lang="en-US" altLang="zh-CN" sz="1600" dirty="0">
                <a:latin typeface="Consolas" panose="020B0609020204030204" pitchFamily="49" charset="0"/>
              </a:rPr>
              <a:t>foreach </a:t>
            </a:r>
            <a:r>
              <a:rPr lang="en-US" altLang="zh-CN" sz="1600" dirty="0" err="1">
                <a:latin typeface="Consolas" panose="020B0609020204030204" pitchFamily="49" charset="0"/>
              </a:rPr>
              <a:t>Ti</a:t>
            </a:r>
            <a:r>
              <a:rPr lang="en-US" altLang="zh-CN" sz="1600" dirty="0">
                <a:latin typeface="Consolas" panose="020B0609020204030204" pitchFamily="49" charset="0"/>
              </a:rPr>
              <a:t> in DB(</a:t>
            </a:r>
            <a:r>
              <a:rPr lang="en-US" altLang="zh-CN" sz="1600" dirty="0" err="1">
                <a:latin typeface="Consolas" panose="020B0609020204030204" pitchFamily="49" charset="0"/>
              </a:rPr>
              <a:t>gid</a:t>
            </a:r>
            <a:r>
              <a:rPr lang="en-US" altLang="zh-CN" sz="1600" dirty="0">
                <a:latin typeface="Consolas" panose="020B0609020204030204" pitchFamily="49" charset="0"/>
              </a:rPr>
              <a:t>) do</a:t>
            </a:r>
          </a:p>
          <a:p>
            <a:pPr>
              <a:lnSpc>
                <a:spcPts val="1500"/>
              </a:lnSpc>
            </a:pPr>
            <a:r>
              <a:rPr lang="en-US" altLang="zh-CN" sz="1600" dirty="0">
                <a:latin typeface="Consolas" panose="020B0609020204030204" pitchFamily="49" charset="0"/>
              </a:rPr>
              <a:t>    Call </a:t>
            </a:r>
            <a:r>
              <a:rPr lang="en-US" altLang="zh-CN" sz="1600" dirty="0" err="1">
                <a:latin typeface="Consolas" panose="020B0609020204030204" pitchFamily="49" charset="0"/>
              </a:rPr>
              <a:t>insert_build_fp_tree</a:t>
            </a:r>
            <a:r>
              <a:rPr lang="en-US" altLang="zh-CN" sz="1600" dirty="0">
                <a:latin typeface="Consolas" panose="020B0609020204030204" pitchFamily="49" charset="0"/>
              </a:rPr>
              <a:t>(</a:t>
            </a:r>
            <a:r>
              <a:rPr lang="en-US" altLang="zh-CN" sz="1600" dirty="0" err="1">
                <a:latin typeface="Consolas" panose="020B0609020204030204" pitchFamily="49" charset="0"/>
              </a:rPr>
              <a:t>LocalFPtree,Ti</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end</a:t>
            </a:r>
          </a:p>
          <a:p>
            <a:pPr>
              <a:lnSpc>
                <a:spcPts val="1500"/>
              </a:lnSpc>
            </a:pPr>
            <a:r>
              <a:rPr lang="en-US" altLang="zh-CN" sz="1600" dirty="0">
                <a:latin typeface="Consolas" panose="020B0609020204030204" pitchFamily="49" charset="0"/>
              </a:rPr>
              <a:t>foreach ai in </a:t>
            </a:r>
            <a:r>
              <a:rPr lang="en-US" altLang="zh-CN" sz="1600" dirty="0" err="1">
                <a:latin typeface="Consolas" panose="020B0609020204030204" pitchFamily="49" charset="0"/>
              </a:rPr>
              <a:t>nowGroup</a:t>
            </a:r>
            <a:r>
              <a:rPr lang="en-US" altLang="zh-CN" sz="1600" dirty="0">
                <a:latin typeface="Consolas" panose="020B0609020204030204" pitchFamily="49" charset="0"/>
              </a:rPr>
              <a:t> do</a:t>
            </a:r>
          </a:p>
          <a:p>
            <a:pPr>
              <a:lnSpc>
                <a:spcPts val="1500"/>
              </a:lnSpc>
            </a:pPr>
            <a:r>
              <a:rPr lang="en-US" altLang="zh-CN" sz="1600" dirty="0">
                <a:latin typeface="Consolas" panose="020B0609020204030204" pitchFamily="49" charset="0"/>
              </a:rPr>
              <a:t>    Define and clear a size K max heap : HP;</a:t>
            </a:r>
          </a:p>
          <a:p>
            <a:pPr>
              <a:lnSpc>
                <a:spcPts val="1500"/>
              </a:lnSpc>
            </a:pPr>
            <a:r>
              <a:rPr lang="en-US" altLang="zh-CN" sz="1600" dirty="0">
                <a:latin typeface="Consolas" panose="020B0609020204030204" pitchFamily="49" charset="0"/>
              </a:rPr>
              <a:t>    Call </a:t>
            </a:r>
            <a:r>
              <a:rPr lang="en-US" altLang="zh-CN" sz="1600" dirty="0" err="1">
                <a:latin typeface="Consolas" panose="020B0609020204030204" pitchFamily="49" charset="0"/>
              </a:rPr>
              <a:t>TopKFPGrowth</a:t>
            </a:r>
            <a:r>
              <a:rPr lang="en-US" altLang="zh-CN" sz="1600" dirty="0">
                <a:latin typeface="Consolas" panose="020B0609020204030204" pitchFamily="49" charset="0"/>
              </a:rPr>
              <a:t>(</a:t>
            </a:r>
            <a:r>
              <a:rPr lang="en-US" altLang="zh-CN" sz="1600" dirty="0" err="1">
                <a:latin typeface="Consolas" panose="020B0609020204030204" pitchFamily="49" charset="0"/>
              </a:rPr>
              <a:t>LocalFPtree</a:t>
            </a:r>
            <a:r>
              <a:rPr lang="en-US" altLang="zh-CN" sz="1600" dirty="0">
                <a:latin typeface="Consolas" panose="020B0609020204030204" pitchFamily="49" charset="0"/>
              </a:rPr>
              <a:t>, </a:t>
            </a:r>
            <a:r>
              <a:rPr lang="en-US" altLang="zh-CN" sz="1600" dirty="0" err="1">
                <a:latin typeface="Consolas" panose="020B0609020204030204" pitchFamily="49" charset="0"/>
              </a:rPr>
              <a:t>ai,HP</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    foreach vi in HP do</a:t>
            </a:r>
          </a:p>
          <a:p>
            <a:pPr>
              <a:lnSpc>
                <a:spcPts val="1500"/>
              </a:lnSpc>
            </a:pPr>
            <a:r>
              <a:rPr lang="en-US" altLang="zh-CN" sz="1600" dirty="0">
                <a:latin typeface="Consolas" panose="020B0609020204030204" pitchFamily="49" charset="0"/>
              </a:rPr>
              <a:t>        Call Output(&lt;null, vi + supp(vi)&gt;);</a:t>
            </a:r>
          </a:p>
          <a:p>
            <a:pPr>
              <a:lnSpc>
                <a:spcPts val="1500"/>
              </a:lnSpc>
            </a:pPr>
            <a:r>
              <a:rPr lang="en-US" altLang="zh-CN" sz="1600" dirty="0">
                <a:latin typeface="Consolas" panose="020B0609020204030204" pitchFamily="49" charset="0"/>
              </a:rPr>
              <a:t>    end</a:t>
            </a:r>
          </a:p>
          <a:p>
            <a:pPr>
              <a:lnSpc>
                <a:spcPts val="1500"/>
              </a:lnSpc>
            </a:pPr>
            <a:r>
              <a:rPr lang="en-US" altLang="zh-CN" sz="1600" dirty="0">
                <a:latin typeface="Consolas" panose="020B0609020204030204" pitchFamily="49" charset="0"/>
              </a:rPr>
              <a:t>end</a:t>
            </a:r>
            <a:endParaRPr lang="en-US" altLang="zh-CN" sz="1600" b="0" dirty="0">
              <a:effectLst/>
              <a:latin typeface="Consolas" panose="020B0609020204030204" pitchFamily="49" charset="0"/>
            </a:endParaRPr>
          </a:p>
        </p:txBody>
      </p:sp>
    </p:spTree>
    <p:extLst>
      <p:ext uri="{BB962C8B-B14F-4D97-AF65-F5344CB8AC3E}">
        <p14:creationId xmlns:p14="http://schemas.microsoft.com/office/powerpoint/2010/main" val="1373381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8" name="稻壳儿搜索【幻雨工作室】_2">
            <a:extLst>
              <a:ext uri="{FF2B5EF4-FFF2-40B4-BE49-F238E27FC236}">
                <a16:creationId xmlns:a16="http://schemas.microsoft.com/office/drawing/2014/main" id="{5FC6A33D-5E85-F759-558C-B5C0577CCB37}"/>
              </a:ext>
            </a:extLst>
          </p:cNvPr>
          <p:cNvSpPr/>
          <p:nvPr/>
        </p:nvSpPr>
        <p:spPr bwMode="auto">
          <a:xfrm>
            <a:off x="1099668" y="91713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2" name="稻壳儿搜索【幻雨工作室】_1">
            <a:extLst>
              <a:ext uri="{FF2B5EF4-FFF2-40B4-BE49-F238E27FC236}">
                <a16:creationId xmlns:a16="http://schemas.microsoft.com/office/drawing/2014/main" id="{FFAFB4F3-4779-4AD6-BEA0-97DA4CC3A16D}"/>
              </a:ext>
            </a:extLst>
          </p:cNvPr>
          <p:cNvSpPr txBox="1"/>
          <p:nvPr/>
        </p:nvSpPr>
        <p:spPr bwMode="auto">
          <a:xfrm>
            <a:off x="1345879" y="296490"/>
            <a:ext cx="4319160" cy="584775"/>
          </a:xfrm>
          <a:prstGeom prst="rect">
            <a:avLst/>
          </a:prstGeom>
          <a:noFill/>
        </p:spPr>
        <p:txBody>
          <a:bodyPr wrap="square">
            <a:spAutoFit/>
          </a:bodyPr>
          <a:lstStyle>
            <a:defPPr>
              <a:defRPr lang="zh-CN"/>
            </a:defPPr>
            <a:lvl1pPr algn="ctr" defTabSz="1908810">
              <a:lnSpc>
                <a:spcPct val="150000"/>
              </a:lnSpc>
              <a:defRPr sz="2600" b="1">
                <a:solidFill>
                  <a:srgbClr val="E7326F"/>
                </a:solidFill>
                <a:latin typeface="微软雅黑" panose="020B0503020204020204" charset="-122"/>
                <a:ea typeface="微软雅黑" panose="020B0503020204020204" charset="-122"/>
              </a:defRPr>
            </a:lvl1pPr>
          </a:lstStyle>
          <a:p>
            <a:pPr algn="dist" defTabSz="685800">
              <a:lnSpc>
                <a:spcPct val="100000"/>
              </a:lnSpc>
              <a:defRPr/>
            </a:pPr>
            <a:r>
              <a:rPr lang="en-US" altLang="zh-CN" sz="3200" b="0" dirty="0">
                <a:solidFill>
                  <a:schemeClr val="tx1"/>
                </a:solidFill>
              </a:rPr>
              <a:t>PFP</a:t>
            </a:r>
            <a:r>
              <a:rPr lang="zh-CN" altLang="en-US" sz="3200" b="0" dirty="0">
                <a:solidFill>
                  <a:schemeClr val="tx1"/>
                </a:solidFill>
              </a:rPr>
              <a:t>算法第三步详解</a:t>
            </a:r>
            <a:endParaRPr lang="en-US" altLang="zh-CN" sz="3200" b="0" dirty="0">
              <a:solidFill>
                <a:schemeClr val="tx1"/>
              </a:solidFill>
            </a:endParaRPr>
          </a:p>
        </p:txBody>
      </p:sp>
      <p:sp>
        <p:nvSpPr>
          <p:cNvPr id="3" name="稻壳儿搜索【幻雨工作室】_2">
            <a:extLst>
              <a:ext uri="{FF2B5EF4-FFF2-40B4-BE49-F238E27FC236}">
                <a16:creationId xmlns:a16="http://schemas.microsoft.com/office/drawing/2014/main" id="{9D5807CC-77A2-9251-7301-CC0F30397125}"/>
              </a:ext>
            </a:extLst>
          </p:cNvPr>
          <p:cNvSpPr/>
          <p:nvPr/>
        </p:nvSpPr>
        <p:spPr bwMode="auto">
          <a:xfrm>
            <a:off x="1292657" y="91713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5" name="文本框 4">
            <a:extLst>
              <a:ext uri="{FF2B5EF4-FFF2-40B4-BE49-F238E27FC236}">
                <a16:creationId xmlns:a16="http://schemas.microsoft.com/office/drawing/2014/main" id="{15C0407D-FE15-BE65-A442-D3D4B4DC217E}"/>
              </a:ext>
            </a:extLst>
          </p:cNvPr>
          <p:cNvSpPr txBox="1"/>
          <p:nvPr/>
        </p:nvSpPr>
        <p:spPr>
          <a:xfrm>
            <a:off x="299751" y="1553941"/>
            <a:ext cx="4783949" cy="3970318"/>
          </a:xfrm>
          <a:prstGeom prst="rect">
            <a:avLst/>
          </a:prstGeom>
          <a:noFill/>
        </p:spPr>
        <p:txBody>
          <a:bodyPr wrap="square" rtlCol="0">
            <a:spAutoFit/>
          </a:bodyPr>
          <a:lstStyle/>
          <a:p>
            <a:r>
              <a:rPr lang="en-US" altLang="zh-CN" sz="2100" dirty="0"/>
              <a:t>Reduce</a:t>
            </a:r>
            <a:r>
              <a:rPr lang="zh-CN" altLang="en-US" sz="2100" dirty="0"/>
              <a:t>部分</a:t>
            </a:r>
            <a:endParaRPr lang="en-US" altLang="zh-CN" sz="2100" dirty="0"/>
          </a:p>
          <a:p>
            <a:r>
              <a:rPr lang="en-US" altLang="zh-CN" sz="2100" dirty="0"/>
              <a:t>1. </a:t>
            </a:r>
            <a:r>
              <a:rPr lang="zh-CN" altLang="en-US" sz="2100" dirty="0"/>
              <a:t>输入是组编号和字符串列表组成的元组，其中字符串列表就是在</a:t>
            </a:r>
            <a:r>
              <a:rPr lang="en-US" altLang="zh-CN" sz="2100" dirty="0"/>
              <a:t>Map</a:t>
            </a:r>
            <a:r>
              <a:rPr lang="zh-CN" altLang="en-US" sz="2100" dirty="0"/>
              <a:t>中得到的若干句子的前缀，输出的时候键是</a:t>
            </a:r>
            <a:r>
              <a:rPr lang="en-US" altLang="zh-CN" sz="2100" dirty="0"/>
              <a:t>NULL</a:t>
            </a:r>
            <a:r>
              <a:rPr lang="zh-CN" altLang="en-US" sz="2100" dirty="0"/>
              <a:t>，值是词汇列表（即挖掘出来的频繁模式）和这个模式的出现次数组成的元组</a:t>
            </a:r>
          </a:p>
          <a:p>
            <a:pPr indent="-285750">
              <a:buFont typeface="+mj-lt"/>
              <a:buAutoNum type="arabicPeriod" startAt="2"/>
            </a:pPr>
            <a:r>
              <a:rPr lang="zh-CN" altLang="en-US" sz="2100" dirty="0"/>
              <a:t>在这个分布式系统内部建立一棵</a:t>
            </a:r>
            <a:r>
              <a:rPr lang="en-US" altLang="zh-CN" sz="2100" dirty="0"/>
              <a:t>FP</a:t>
            </a:r>
            <a:r>
              <a:rPr lang="zh-CN" altLang="en-US" sz="2100" dirty="0"/>
              <a:t>树</a:t>
            </a:r>
          </a:p>
          <a:p>
            <a:pPr indent="-285750">
              <a:buFont typeface="+mj-lt"/>
              <a:buAutoNum type="arabicPeriod" startAt="2"/>
            </a:pPr>
            <a:r>
              <a:rPr lang="zh-CN" altLang="en-US" sz="2100" dirty="0"/>
              <a:t>对于每一个在</a:t>
            </a:r>
            <a:r>
              <a:rPr lang="en-US" altLang="zh-CN" sz="2100" dirty="0" err="1"/>
              <a:t>gid</a:t>
            </a:r>
            <a:r>
              <a:rPr lang="zh-CN" altLang="en-US" sz="2100" dirty="0"/>
              <a:t>这一组中的词汇做一次向上查询</a:t>
            </a:r>
            <a:r>
              <a:rPr lang="en-US" altLang="zh-CN" sz="2100" dirty="0"/>
              <a:t>FP</a:t>
            </a:r>
            <a:r>
              <a:rPr lang="zh-CN" altLang="en-US" sz="2100" dirty="0"/>
              <a:t>树，利用堆得到出现次数最多的，以这个词汇为底的频繁模式。</a:t>
            </a:r>
          </a:p>
          <a:p>
            <a:pPr indent="-285750">
              <a:buFont typeface="+mj-lt"/>
              <a:buAutoNum type="arabicPeriod" startAt="2"/>
            </a:pPr>
            <a:r>
              <a:rPr lang="zh-CN" altLang="en-US" sz="2100" dirty="0"/>
              <a:t>遍历这个堆输出每一个频繁模式</a:t>
            </a:r>
          </a:p>
        </p:txBody>
      </p:sp>
      <p:sp>
        <p:nvSpPr>
          <p:cNvPr id="6" name="矩形 5">
            <a:extLst>
              <a:ext uri="{FF2B5EF4-FFF2-40B4-BE49-F238E27FC236}">
                <a16:creationId xmlns:a16="http://schemas.microsoft.com/office/drawing/2014/main" id="{2D203522-FC7B-D0F5-C392-9AEFF80B5246}"/>
              </a:ext>
            </a:extLst>
          </p:cNvPr>
          <p:cNvSpPr/>
          <p:nvPr/>
        </p:nvSpPr>
        <p:spPr>
          <a:xfrm>
            <a:off x="5406189" y="1559912"/>
            <a:ext cx="9079041" cy="4906023"/>
          </a:xfrm>
          <a:prstGeom prst="rect">
            <a:avLst/>
          </a:prstGeom>
        </p:spPr>
        <p:txBody>
          <a:bodyPr wrap="square">
            <a:spAutoFit/>
          </a:bodyPr>
          <a:lstStyle/>
          <a:p>
            <a:pPr>
              <a:lnSpc>
                <a:spcPts val="1500"/>
              </a:lnSpc>
            </a:pPr>
            <a:r>
              <a:rPr lang="en-US" altLang="zh-CN" sz="1600" dirty="0">
                <a:latin typeface="Consolas" panose="020B0609020204030204" pitchFamily="49" charset="0"/>
              </a:rPr>
              <a:t>Procedure: Mapper(key, value=</a:t>
            </a:r>
            <a:r>
              <a:rPr lang="en-US" altLang="zh-CN" sz="1600" dirty="0" err="1">
                <a:latin typeface="Consolas" panose="020B0609020204030204" pitchFamily="49" charset="0"/>
              </a:rPr>
              <a:t>Ti</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Load G-List;</a:t>
            </a:r>
          </a:p>
          <a:p>
            <a:pPr>
              <a:lnSpc>
                <a:spcPts val="1500"/>
              </a:lnSpc>
            </a:pPr>
            <a:r>
              <a:rPr lang="en-US" altLang="zh-CN" sz="1600" dirty="0">
                <a:latin typeface="Consolas" panose="020B0609020204030204" pitchFamily="49" charset="0"/>
              </a:rPr>
              <a:t>Generate Hash Table H from G-List;</a:t>
            </a:r>
          </a:p>
          <a:p>
            <a:pPr>
              <a:lnSpc>
                <a:spcPts val="1500"/>
              </a:lnSpc>
            </a:pPr>
            <a:r>
              <a:rPr lang="en-US" altLang="zh-CN" sz="1600" dirty="0">
                <a:latin typeface="Consolas" panose="020B0609020204030204" pitchFamily="49" charset="0"/>
              </a:rPr>
              <a:t>a[] ← Split(</a:t>
            </a:r>
            <a:r>
              <a:rPr lang="en-US" altLang="zh-CN" sz="1600" dirty="0" err="1">
                <a:latin typeface="Consolas" panose="020B0609020204030204" pitchFamily="49" charset="0"/>
              </a:rPr>
              <a:t>Ti</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for j = |</a:t>
            </a:r>
            <a:r>
              <a:rPr lang="en-US" altLang="zh-CN" sz="1600" dirty="0" err="1">
                <a:latin typeface="Consolas" panose="020B0609020204030204" pitchFamily="49" charset="0"/>
              </a:rPr>
              <a:t>Ti</a:t>
            </a:r>
            <a:r>
              <a:rPr lang="en-US" altLang="zh-CN" sz="1600" dirty="0">
                <a:latin typeface="Consolas" panose="020B0609020204030204" pitchFamily="49" charset="0"/>
              </a:rPr>
              <a:t>| − 1 to 0 do</a:t>
            </a:r>
          </a:p>
          <a:p>
            <a:pPr>
              <a:lnSpc>
                <a:spcPts val="1500"/>
              </a:lnSpc>
            </a:pPr>
            <a:r>
              <a:rPr lang="en-US" altLang="zh-CN" sz="1600" dirty="0">
                <a:latin typeface="Consolas" panose="020B0609020204030204" pitchFamily="49" charset="0"/>
              </a:rPr>
              <a:t>    </a:t>
            </a:r>
            <a:r>
              <a:rPr lang="en-US" altLang="zh-CN" sz="1600" dirty="0" err="1">
                <a:latin typeface="Consolas" panose="020B0609020204030204" pitchFamily="49" charset="0"/>
              </a:rPr>
              <a:t>HashNum</a:t>
            </a:r>
            <a:r>
              <a:rPr lang="en-US" altLang="zh-CN" sz="1600" dirty="0">
                <a:latin typeface="Consolas" panose="020B0609020204030204" pitchFamily="49" charset="0"/>
              </a:rPr>
              <a:t> ← </a:t>
            </a:r>
            <a:r>
              <a:rPr lang="en-US" altLang="zh-CN" sz="1600" dirty="0" err="1">
                <a:latin typeface="Consolas" panose="020B0609020204030204" pitchFamily="49" charset="0"/>
              </a:rPr>
              <a:t>getHashNum</a:t>
            </a:r>
            <a:r>
              <a:rPr lang="en-US" altLang="zh-CN" sz="1600" dirty="0">
                <a:latin typeface="Consolas" panose="020B0609020204030204" pitchFamily="49" charset="0"/>
              </a:rPr>
              <a:t>(H, a[j]);</a:t>
            </a:r>
          </a:p>
          <a:p>
            <a:pPr>
              <a:lnSpc>
                <a:spcPts val="1500"/>
              </a:lnSpc>
            </a:pPr>
            <a:r>
              <a:rPr lang="en-US" altLang="zh-CN" sz="1600" dirty="0">
                <a:latin typeface="Consolas" panose="020B0609020204030204" pitchFamily="49" charset="0"/>
              </a:rPr>
              <a:t>    if </a:t>
            </a:r>
            <a:r>
              <a:rPr lang="en-US" altLang="zh-CN" sz="1600" dirty="0" err="1">
                <a:latin typeface="Consolas" panose="020B0609020204030204" pitchFamily="49" charset="0"/>
              </a:rPr>
              <a:t>HashNum</a:t>
            </a:r>
            <a:r>
              <a:rPr lang="en-US" altLang="zh-CN" sz="1600" dirty="0">
                <a:latin typeface="Consolas" panose="020B0609020204030204" pitchFamily="49" charset="0"/>
              </a:rPr>
              <a:t> != Null then</a:t>
            </a:r>
          </a:p>
          <a:p>
            <a:pPr>
              <a:lnSpc>
                <a:spcPts val="1500"/>
              </a:lnSpc>
            </a:pPr>
            <a:r>
              <a:rPr lang="en-US" altLang="zh-CN" sz="1600" dirty="0">
                <a:latin typeface="Consolas" panose="020B0609020204030204" pitchFamily="49" charset="0"/>
              </a:rPr>
              <a:t>        Delete all pairs which hash value is </a:t>
            </a:r>
            <a:r>
              <a:rPr lang="en-US" altLang="zh-CN" sz="1600" dirty="0" err="1">
                <a:latin typeface="Consolas" panose="020B0609020204030204" pitchFamily="49" charset="0"/>
              </a:rPr>
              <a:t>HashNum</a:t>
            </a:r>
            <a:r>
              <a:rPr lang="en-US" altLang="zh-CN" sz="1600" dirty="0">
                <a:latin typeface="Consolas" panose="020B0609020204030204" pitchFamily="49" charset="0"/>
              </a:rPr>
              <a:t> in H;</a:t>
            </a:r>
          </a:p>
          <a:p>
            <a:pPr>
              <a:lnSpc>
                <a:spcPts val="1500"/>
              </a:lnSpc>
            </a:pPr>
            <a:r>
              <a:rPr lang="en-US" altLang="zh-CN" sz="1600" dirty="0">
                <a:latin typeface="Consolas" panose="020B0609020204030204" pitchFamily="49" charset="0"/>
              </a:rPr>
              <a:t>        Call Output(&lt;</a:t>
            </a:r>
            <a:r>
              <a:rPr lang="en-US" altLang="zh-CN" sz="1600" dirty="0" err="1">
                <a:latin typeface="Consolas" panose="020B0609020204030204" pitchFamily="49" charset="0"/>
              </a:rPr>
              <a:t>HashNum</a:t>
            </a:r>
            <a:r>
              <a:rPr lang="en-US" altLang="zh-CN" sz="1600" dirty="0">
                <a:latin typeface="Consolas" panose="020B0609020204030204" pitchFamily="49" charset="0"/>
              </a:rPr>
              <a:t>, a[0] + a[1] + ... + a[j]&gt;);</a:t>
            </a:r>
          </a:p>
          <a:p>
            <a:pPr>
              <a:lnSpc>
                <a:spcPts val="1500"/>
              </a:lnSpc>
            </a:pPr>
            <a:r>
              <a:rPr lang="en-US" altLang="zh-CN" sz="1600" dirty="0">
                <a:latin typeface="Consolas" panose="020B0609020204030204" pitchFamily="49" charset="0"/>
              </a:rPr>
              <a:t>    end</a:t>
            </a:r>
          </a:p>
          <a:p>
            <a:pPr>
              <a:lnSpc>
                <a:spcPts val="1500"/>
              </a:lnSpc>
            </a:pPr>
            <a:r>
              <a:rPr lang="en-US" altLang="zh-CN" sz="1600" dirty="0">
                <a:latin typeface="Consolas" panose="020B0609020204030204" pitchFamily="49" charset="0"/>
              </a:rPr>
              <a:t>end</a:t>
            </a:r>
          </a:p>
          <a:p>
            <a:pPr>
              <a:lnSpc>
                <a:spcPts val="1500"/>
              </a:lnSpc>
            </a:pPr>
            <a:r>
              <a:rPr lang="en-US" altLang="zh-CN" sz="1600" dirty="0">
                <a:latin typeface="Consolas" panose="020B0609020204030204" pitchFamily="49" charset="0"/>
              </a:rPr>
              <a:t>Procedure: Reducer(key=</a:t>
            </a:r>
            <a:r>
              <a:rPr lang="en-US" altLang="zh-CN" sz="1600" dirty="0" err="1">
                <a:latin typeface="Consolas" panose="020B0609020204030204" pitchFamily="49" charset="0"/>
              </a:rPr>
              <a:t>gid,value</a:t>
            </a:r>
            <a:r>
              <a:rPr lang="en-US" altLang="zh-CN" sz="1600" dirty="0">
                <a:latin typeface="Consolas" panose="020B0609020204030204" pitchFamily="49" charset="0"/>
              </a:rPr>
              <a:t>=DB[</a:t>
            </a:r>
            <a:r>
              <a:rPr lang="en-US" altLang="zh-CN" sz="1600" dirty="0" err="1">
                <a:latin typeface="Consolas" panose="020B0609020204030204" pitchFamily="49" charset="0"/>
              </a:rPr>
              <a:t>gid</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Load </a:t>
            </a:r>
            <a:r>
              <a:rPr lang="en-US" altLang="zh-CN" sz="1600" dirty="0" err="1">
                <a:latin typeface="Consolas" panose="020B0609020204030204" pitchFamily="49" charset="0"/>
              </a:rPr>
              <a:t>G_List</a:t>
            </a:r>
            <a:r>
              <a:rPr lang="en-US" altLang="zh-CN" sz="1600" dirty="0">
                <a:latin typeface="Consolas" panose="020B0609020204030204" pitchFamily="49" charset="0"/>
              </a:rPr>
              <a:t>;</a:t>
            </a:r>
          </a:p>
          <a:p>
            <a:pPr>
              <a:lnSpc>
                <a:spcPts val="1500"/>
              </a:lnSpc>
            </a:pPr>
            <a:r>
              <a:rPr lang="en-US" altLang="zh-CN" sz="1600" dirty="0" err="1">
                <a:latin typeface="Consolas" panose="020B0609020204030204" pitchFamily="49" charset="0"/>
              </a:rPr>
              <a:t>nowGroup</a:t>
            </a:r>
            <a:r>
              <a:rPr lang="en-US" altLang="zh-CN" sz="1600" dirty="0">
                <a:latin typeface="Consolas" panose="020B0609020204030204" pitchFamily="49" charset="0"/>
              </a:rPr>
              <a:t> ← </a:t>
            </a:r>
            <a:r>
              <a:rPr lang="en-US" altLang="zh-CN" sz="1600" dirty="0" err="1">
                <a:latin typeface="Consolas" panose="020B0609020204030204" pitchFamily="49" charset="0"/>
              </a:rPr>
              <a:t>G_List</a:t>
            </a:r>
            <a:r>
              <a:rPr lang="en-US" altLang="zh-CN" sz="1600" dirty="0">
                <a:latin typeface="Consolas" panose="020B0609020204030204" pitchFamily="49" charset="0"/>
              </a:rPr>
              <a:t>[</a:t>
            </a:r>
            <a:r>
              <a:rPr lang="en-US" altLang="zh-CN" sz="1600" dirty="0" err="1">
                <a:latin typeface="Consolas" panose="020B0609020204030204" pitchFamily="49" charset="0"/>
              </a:rPr>
              <a:t>gid</a:t>
            </a:r>
            <a:r>
              <a:rPr lang="en-US" altLang="zh-CN" sz="1600" dirty="0">
                <a:latin typeface="Consolas" panose="020B0609020204030204" pitchFamily="49" charset="0"/>
              </a:rPr>
              <a:t>];</a:t>
            </a:r>
          </a:p>
          <a:p>
            <a:pPr>
              <a:lnSpc>
                <a:spcPts val="1500"/>
              </a:lnSpc>
            </a:pPr>
            <a:r>
              <a:rPr lang="en-US" altLang="zh-CN" sz="1600" dirty="0" err="1">
                <a:latin typeface="Consolas" panose="020B0609020204030204" pitchFamily="49" charset="0"/>
              </a:rPr>
              <a:t>LocalFPtree</a:t>
            </a:r>
            <a:r>
              <a:rPr lang="en-US" altLang="zh-CN" sz="1600" dirty="0">
                <a:latin typeface="Consolas" panose="020B0609020204030204" pitchFamily="49" charset="0"/>
              </a:rPr>
              <a:t> ← clear;</a:t>
            </a:r>
          </a:p>
          <a:p>
            <a:pPr>
              <a:lnSpc>
                <a:spcPts val="1500"/>
              </a:lnSpc>
            </a:pPr>
            <a:r>
              <a:rPr lang="en-US" altLang="zh-CN" sz="1600" dirty="0">
                <a:latin typeface="Consolas" panose="020B0609020204030204" pitchFamily="49" charset="0"/>
              </a:rPr>
              <a:t>foreach </a:t>
            </a:r>
            <a:r>
              <a:rPr lang="en-US" altLang="zh-CN" sz="1600" dirty="0" err="1">
                <a:latin typeface="Consolas" panose="020B0609020204030204" pitchFamily="49" charset="0"/>
              </a:rPr>
              <a:t>Ti</a:t>
            </a:r>
            <a:r>
              <a:rPr lang="en-US" altLang="zh-CN" sz="1600" dirty="0">
                <a:latin typeface="Consolas" panose="020B0609020204030204" pitchFamily="49" charset="0"/>
              </a:rPr>
              <a:t> in DB(</a:t>
            </a:r>
            <a:r>
              <a:rPr lang="en-US" altLang="zh-CN" sz="1600" dirty="0" err="1">
                <a:latin typeface="Consolas" panose="020B0609020204030204" pitchFamily="49" charset="0"/>
              </a:rPr>
              <a:t>gid</a:t>
            </a:r>
            <a:r>
              <a:rPr lang="en-US" altLang="zh-CN" sz="1600" dirty="0">
                <a:latin typeface="Consolas" panose="020B0609020204030204" pitchFamily="49" charset="0"/>
              </a:rPr>
              <a:t>) do</a:t>
            </a:r>
          </a:p>
          <a:p>
            <a:pPr>
              <a:lnSpc>
                <a:spcPts val="1500"/>
              </a:lnSpc>
            </a:pPr>
            <a:r>
              <a:rPr lang="en-US" altLang="zh-CN" sz="1600" dirty="0">
                <a:latin typeface="Consolas" panose="020B0609020204030204" pitchFamily="49" charset="0"/>
              </a:rPr>
              <a:t>    Call </a:t>
            </a:r>
            <a:r>
              <a:rPr lang="en-US" altLang="zh-CN" sz="1600" dirty="0" err="1">
                <a:latin typeface="Consolas" panose="020B0609020204030204" pitchFamily="49" charset="0"/>
              </a:rPr>
              <a:t>insert_build_fp_tree</a:t>
            </a:r>
            <a:r>
              <a:rPr lang="en-US" altLang="zh-CN" sz="1600" dirty="0">
                <a:latin typeface="Consolas" panose="020B0609020204030204" pitchFamily="49" charset="0"/>
              </a:rPr>
              <a:t>(</a:t>
            </a:r>
            <a:r>
              <a:rPr lang="en-US" altLang="zh-CN" sz="1600" dirty="0" err="1">
                <a:latin typeface="Consolas" panose="020B0609020204030204" pitchFamily="49" charset="0"/>
              </a:rPr>
              <a:t>LocalFPtree,Ti</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end</a:t>
            </a:r>
          </a:p>
          <a:p>
            <a:pPr>
              <a:lnSpc>
                <a:spcPts val="1500"/>
              </a:lnSpc>
            </a:pPr>
            <a:r>
              <a:rPr lang="en-US" altLang="zh-CN" sz="1600" dirty="0">
                <a:latin typeface="Consolas" panose="020B0609020204030204" pitchFamily="49" charset="0"/>
              </a:rPr>
              <a:t>foreach ai in </a:t>
            </a:r>
            <a:r>
              <a:rPr lang="en-US" altLang="zh-CN" sz="1600" dirty="0" err="1">
                <a:latin typeface="Consolas" panose="020B0609020204030204" pitchFamily="49" charset="0"/>
              </a:rPr>
              <a:t>nowGroup</a:t>
            </a:r>
            <a:r>
              <a:rPr lang="en-US" altLang="zh-CN" sz="1600" dirty="0">
                <a:latin typeface="Consolas" panose="020B0609020204030204" pitchFamily="49" charset="0"/>
              </a:rPr>
              <a:t> do</a:t>
            </a:r>
          </a:p>
          <a:p>
            <a:pPr>
              <a:lnSpc>
                <a:spcPts val="1500"/>
              </a:lnSpc>
            </a:pPr>
            <a:r>
              <a:rPr lang="en-US" altLang="zh-CN" sz="1600" dirty="0">
                <a:latin typeface="Consolas" panose="020B0609020204030204" pitchFamily="49" charset="0"/>
              </a:rPr>
              <a:t>    Define and clear a size K max heap : HP;</a:t>
            </a:r>
          </a:p>
          <a:p>
            <a:pPr>
              <a:lnSpc>
                <a:spcPts val="1500"/>
              </a:lnSpc>
            </a:pPr>
            <a:r>
              <a:rPr lang="en-US" altLang="zh-CN" sz="1600" dirty="0">
                <a:latin typeface="Consolas" panose="020B0609020204030204" pitchFamily="49" charset="0"/>
              </a:rPr>
              <a:t>    Call </a:t>
            </a:r>
            <a:r>
              <a:rPr lang="en-US" altLang="zh-CN" sz="1600" dirty="0" err="1">
                <a:latin typeface="Consolas" panose="020B0609020204030204" pitchFamily="49" charset="0"/>
              </a:rPr>
              <a:t>TopKFPGrowth</a:t>
            </a:r>
            <a:r>
              <a:rPr lang="en-US" altLang="zh-CN" sz="1600" dirty="0">
                <a:latin typeface="Consolas" panose="020B0609020204030204" pitchFamily="49" charset="0"/>
              </a:rPr>
              <a:t>(</a:t>
            </a:r>
            <a:r>
              <a:rPr lang="en-US" altLang="zh-CN" sz="1600" dirty="0" err="1">
                <a:latin typeface="Consolas" panose="020B0609020204030204" pitchFamily="49" charset="0"/>
              </a:rPr>
              <a:t>LocalFPtree</a:t>
            </a:r>
            <a:r>
              <a:rPr lang="en-US" altLang="zh-CN" sz="1600" dirty="0">
                <a:latin typeface="Consolas" panose="020B0609020204030204" pitchFamily="49" charset="0"/>
              </a:rPr>
              <a:t>, </a:t>
            </a:r>
            <a:r>
              <a:rPr lang="en-US" altLang="zh-CN" sz="1600" dirty="0" err="1">
                <a:latin typeface="Consolas" panose="020B0609020204030204" pitchFamily="49" charset="0"/>
              </a:rPr>
              <a:t>ai,HP</a:t>
            </a:r>
            <a:r>
              <a:rPr lang="en-US" altLang="zh-CN" sz="1600" dirty="0">
                <a:latin typeface="Consolas" panose="020B0609020204030204" pitchFamily="49" charset="0"/>
              </a:rPr>
              <a:t>);</a:t>
            </a:r>
          </a:p>
          <a:p>
            <a:pPr>
              <a:lnSpc>
                <a:spcPts val="1500"/>
              </a:lnSpc>
            </a:pPr>
            <a:r>
              <a:rPr lang="en-US" altLang="zh-CN" sz="1600" dirty="0">
                <a:latin typeface="Consolas" panose="020B0609020204030204" pitchFamily="49" charset="0"/>
              </a:rPr>
              <a:t>    foreach vi in HP do</a:t>
            </a:r>
          </a:p>
          <a:p>
            <a:pPr>
              <a:lnSpc>
                <a:spcPts val="1500"/>
              </a:lnSpc>
            </a:pPr>
            <a:r>
              <a:rPr lang="en-US" altLang="zh-CN" sz="1600" dirty="0">
                <a:latin typeface="Consolas" panose="020B0609020204030204" pitchFamily="49" charset="0"/>
              </a:rPr>
              <a:t>        Call Output(&lt;null, vi + supp(vi)&gt;);</a:t>
            </a:r>
          </a:p>
          <a:p>
            <a:pPr>
              <a:lnSpc>
                <a:spcPts val="1500"/>
              </a:lnSpc>
            </a:pPr>
            <a:r>
              <a:rPr lang="en-US" altLang="zh-CN" sz="1600" dirty="0">
                <a:latin typeface="Consolas" panose="020B0609020204030204" pitchFamily="49" charset="0"/>
              </a:rPr>
              <a:t>    end</a:t>
            </a:r>
          </a:p>
          <a:p>
            <a:pPr>
              <a:lnSpc>
                <a:spcPts val="1500"/>
              </a:lnSpc>
            </a:pPr>
            <a:r>
              <a:rPr lang="en-US" altLang="zh-CN" sz="1600" dirty="0">
                <a:latin typeface="Consolas" panose="020B0609020204030204" pitchFamily="49" charset="0"/>
              </a:rPr>
              <a:t>end</a:t>
            </a:r>
            <a:endParaRPr lang="en-US" altLang="zh-CN" sz="1600" b="0" dirty="0">
              <a:effectLst/>
              <a:latin typeface="Consolas" panose="020B0609020204030204" pitchFamily="49" charset="0"/>
            </a:endParaRPr>
          </a:p>
        </p:txBody>
      </p:sp>
    </p:spTree>
    <p:extLst>
      <p:ext uri="{BB962C8B-B14F-4D97-AF65-F5344CB8AC3E}">
        <p14:creationId xmlns:p14="http://schemas.microsoft.com/office/powerpoint/2010/main" val="1346739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30626" y="147918"/>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8" name="稻壳儿搜索【幻雨工作室】_2">
            <a:extLst>
              <a:ext uri="{FF2B5EF4-FFF2-40B4-BE49-F238E27FC236}">
                <a16:creationId xmlns:a16="http://schemas.microsoft.com/office/drawing/2014/main" id="{5FC6A33D-5E85-F759-558C-B5C0577CCB37}"/>
              </a:ext>
            </a:extLst>
          </p:cNvPr>
          <p:cNvSpPr/>
          <p:nvPr/>
        </p:nvSpPr>
        <p:spPr bwMode="auto">
          <a:xfrm>
            <a:off x="1099668" y="91713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3" name="稻壳儿搜索【幻雨工作室】_2">
            <a:extLst>
              <a:ext uri="{FF2B5EF4-FFF2-40B4-BE49-F238E27FC236}">
                <a16:creationId xmlns:a16="http://schemas.microsoft.com/office/drawing/2014/main" id="{9D5807CC-77A2-9251-7301-CC0F30397125}"/>
              </a:ext>
            </a:extLst>
          </p:cNvPr>
          <p:cNvSpPr/>
          <p:nvPr/>
        </p:nvSpPr>
        <p:spPr bwMode="auto">
          <a:xfrm>
            <a:off x="1292657" y="91713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4" name="稻壳儿搜索【幻雨工作室】_1">
            <a:extLst>
              <a:ext uri="{FF2B5EF4-FFF2-40B4-BE49-F238E27FC236}">
                <a16:creationId xmlns:a16="http://schemas.microsoft.com/office/drawing/2014/main" id="{FB0DA60A-471A-82B4-8D64-35274F6F93DE}"/>
              </a:ext>
            </a:extLst>
          </p:cNvPr>
          <p:cNvSpPr txBox="1"/>
          <p:nvPr/>
        </p:nvSpPr>
        <p:spPr bwMode="auto">
          <a:xfrm>
            <a:off x="1292657" y="297700"/>
            <a:ext cx="4319160" cy="583565"/>
          </a:xfrm>
          <a:prstGeom prst="rect">
            <a:avLst/>
          </a:prstGeom>
          <a:noFill/>
        </p:spPr>
        <p:txBody>
          <a:bodyPr wrap="square">
            <a:spAutoFit/>
          </a:bodyPr>
          <a:lstStyle>
            <a:defPPr>
              <a:defRPr lang="zh-CN"/>
            </a:defPPr>
            <a:lvl1pPr algn="ctr" defTabSz="1908810">
              <a:lnSpc>
                <a:spcPct val="150000"/>
              </a:lnSpc>
              <a:defRPr sz="2600" b="1">
                <a:solidFill>
                  <a:srgbClr val="E7326F"/>
                </a:solidFill>
                <a:latin typeface="微软雅黑" panose="020B0503020204020204" charset="-122"/>
                <a:ea typeface="微软雅黑" panose="020B0503020204020204" charset="-122"/>
              </a:defRPr>
            </a:lvl1pPr>
          </a:lstStyle>
          <a:p>
            <a:pPr algn="ctr" defTabSz="685800">
              <a:lnSpc>
                <a:spcPct val="100000"/>
              </a:lnSpc>
              <a:defRPr/>
            </a:pPr>
            <a:r>
              <a:rPr lang="en-US" sz="3200" b="0" u="none" dirty="0">
                <a:solidFill>
                  <a:schemeClr val="tx1"/>
                </a:solidFill>
                <a:latin typeface="等线" charset="0"/>
                <a:ea typeface="等线" charset="0"/>
                <a:cs typeface="+mn-cs"/>
              </a:rPr>
              <a:t>PFP</a:t>
            </a:r>
            <a:r>
              <a:rPr lang="zh-CN" sz="3200" b="0" u="none" dirty="0">
                <a:solidFill>
                  <a:schemeClr val="tx1"/>
                </a:solidFill>
                <a:latin typeface="等线" charset="0"/>
                <a:ea typeface="等线" charset="0"/>
                <a:cs typeface="+mn-cs"/>
              </a:rPr>
              <a:t>算法第四步详解</a:t>
            </a:r>
            <a:endParaRPr lang="en-US" altLang="zh-CN" sz="3200" b="0" dirty="0">
              <a:solidFill>
                <a:schemeClr val="tx1"/>
              </a:solidFill>
            </a:endParaRPr>
          </a:p>
        </p:txBody>
      </p:sp>
      <p:sp>
        <p:nvSpPr>
          <p:cNvPr id="7" name="稻壳儿搜索【幻雨工作室】_2">
            <a:extLst>
              <a:ext uri="{FF2B5EF4-FFF2-40B4-BE49-F238E27FC236}">
                <a16:creationId xmlns:a16="http://schemas.microsoft.com/office/drawing/2014/main" id="{FC02683D-6EF1-98DD-F48A-43E2CFB0B88B}"/>
              </a:ext>
            </a:extLst>
          </p:cNvPr>
          <p:cNvSpPr/>
          <p:nvPr/>
        </p:nvSpPr>
        <p:spPr bwMode="auto">
          <a:xfrm>
            <a:off x="1239435" y="91834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10" name="矩形 9">
            <a:extLst>
              <a:ext uri="{FF2B5EF4-FFF2-40B4-BE49-F238E27FC236}">
                <a16:creationId xmlns:a16="http://schemas.microsoft.com/office/drawing/2014/main" id="{F6F85182-EBE3-0598-E42F-A828E8C56327}"/>
              </a:ext>
            </a:extLst>
          </p:cNvPr>
          <p:cNvSpPr/>
          <p:nvPr/>
        </p:nvSpPr>
        <p:spPr>
          <a:xfrm>
            <a:off x="30626" y="1220352"/>
            <a:ext cx="5559675" cy="4521292"/>
          </a:xfrm>
          <a:prstGeom prst="rect">
            <a:avLst/>
          </a:prstGeom>
        </p:spPr>
        <p:txBody>
          <a:bodyPr wrap="square">
            <a:noAutofit/>
          </a:bodyPr>
          <a:lstStyle/>
          <a:p>
            <a:r>
              <a:rPr lang="en-US" sz="1600" b="0" u="none" dirty="0">
                <a:latin typeface="Consolas" panose="020B0609020204030204" pitchFamily="49" charset="0"/>
                <a:ea typeface="等线" charset="0"/>
                <a:cs typeface="+mn-cs"/>
              </a:rPr>
              <a:t>Procedure: Mapper(key, value=v + supp(v))</a:t>
            </a:r>
          </a:p>
          <a:p>
            <a:r>
              <a:rPr lang="en-US" sz="1600" b="0" u="none" dirty="0">
                <a:latin typeface="Consolas" panose="020B0609020204030204" pitchFamily="49" charset="0"/>
                <a:ea typeface="等线" charset="0"/>
                <a:cs typeface="+mn-cs"/>
              </a:rPr>
              <a:t>foreach item ai in v do</a:t>
            </a:r>
          </a:p>
          <a:p>
            <a:r>
              <a:rPr lang="en-US" sz="1600" b="0" u="none" dirty="0">
                <a:latin typeface="Consolas" panose="020B0609020204030204" pitchFamily="49" charset="0"/>
                <a:ea typeface="等线" charset="0"/>
                <a:cs typeface="+mn-cs"/>
              </a:rPr>
              <a:t>    Call</a:t>
            </a:r>
            <a:r>
              <a:rPr b="0" u="none" dirty="0"/>
              <a:t> </a:t>
            </a:r>
            <a:r>
              <a:rPr lang="en-US" sz="1600" b="0" u="none" dirty="0">
                <a:latin typeface="Consolas" panose="020B0609020204030204" pitchFamily="49" charset="0"/>
                <a:ea typeface="等线" charset="0"/>
                <a:cs typeface="+mn-cs"/>
              </a:rPr>
              <a:t>Output(&lt;ai, v</a:t>
            </a:r>
            <a:r>
              <a:rPr b="0" u="none" dirty="0"/>
              <a:t> </a:t>
            </a:r>
            <a:r>
              <a:rPr lang="en-US" sz="1600" b="0" u="none" dirty="0">
                <a:latin typeface="Consolas" panose="020B0609020204030204" pitchFamily="49" charset="0"/>
                <a:ea typeface="等线" charset="0"/>
                <a:cs typeface="+mn-cs"/>
              </a:rPr>
              <a:t>+ supp(v)&gt;);</a:t>
            </a:r>
          </a:p>
          <a:p>
            <a:r>
              <a:rPr lang="en-US" sz="1600" b="0" u="none" dirty="0">
                <a:latin typeface="Consolas" panose="020B0609020204030204" pitchFamily="49" charset="0"/>
                <a:ea typeface="等线" charset="0"/>
                <a:cs typeface="+mn-cs"/>
              </a:rPr>
              <a:t>end</a:t>
            </a:r>
          </a:p>
          <a:p>
            <a:r>
              <a:rPr lang="en-US" sz="1600" b="0" u="none" dirty="0">
                <a:latin typeface="Consolas" panose="020B0609020204030204" pitchFamily="49" charset="0"/>
                <a:ea typeface="等线" charset="0"/>
                <a:cs typeface="+mn-cs"/>
              </a:rPr>
              <a:t>Procedure: Reducer(key=ai, value=S(v + supp(v)))</a:t>
            </a:r>
          </a:p>
          <a:p>
            <a:r>
              <a:rPr lang="en-US" sz="1600" b="0" u="none" dirty="0">
                <a:latin typeface="Consolas" panose="020B0609020204030204" pitchFamily="49" charset="0"/>
                <a:ea typeface="等线" charset="0"/>
                <a:cs typeface="+mn-cs"/>
              </a:rPr>
              <a:t>Define and clear a size K max heap : HP;</a:t>
            </a:r>
          </a:p>
          <a:p>
            <a:r>
              <a:rPr lang="en-US" sz="1600" b="0" u="none" dirty="0">
                <a:latin typeface="Consolas" panose="020B0609020204030204" pitchFamily="49" charset="0"/>
                <a:ea typeface="等线" charset="0"/>
                <a:cs typeface="+mn-cs"/>
              </a:rPr>
              <a:t>foreach pattern</a:t>
            </a:r>
            <a:r>
              <a:rPr b="0" u="none" dirty="0"/>
              <a:t> </a:t>
            </a:r>
            <a:r>
              <a:rPr lang="en-US" sz="1600" b="0" u="none" dirty="0">
                <a:latin typeface="Consolas" panose="020B0609020204030204" pitchFamily="49" charset="0"/>
                <a:ea typeface="等线" charset="0"/>
                <a:cs typeface="+mn-cs"/>
              </a:rPr>
              <a:t>v in v + supp(v) do</a:t>
            </a:r>
          </a:p>
          <a:p>
            <a:r>
              <a:rPr lang="en-US" sz="1600" b="0" u="none" dirty="0">
                <a:latin typeface="Consolas" panose="020B0609020204030204" pitchFamily="49" charset="0"/>
                <a:ea typeface="等线" charset="0"/>
                <a:cs typeface="+mn-cs"/>
              </a:rPr>
              <a:t>    if</a:t>
            </a:r>
            <a:r>
              <a:rPr b="0" u="none" dirty="0"/>
              <a:t> </a:t>
            </a:r>
            <a:r>
              <a:rPr lang="en-US" sz="1600" b="0" u="none" dirty="0">
                <a:latin typeface="Consolas" panose="020B0609020204030204" pitchFamily="49" charset="0"/>
                <a:ea typeface="等线" charset="0"/>
                <a:cs typeface="+mn-cs"/>
              </a:rPr>
              <a:t>|HP| &lt; K then</a:t>
            </a:r>
          </a:p>
          <a:p>
            <a:r>
              <a:rPr lang="en-US" sz="1600" b="0" u="none" dirty="0">
                <a:latin typeface="Consolas" panose="020B0609020204030204" pitchFamily="49" charset="0"/>
                <a:ea typeface="等线" charset="0"/>
                <a:cs typeface="+mn-cs"/>
              </a:rPr>
              <a:t>        insert v + supp(v) into HP;</a:t>
            </a:r>
          </a:p>
          <a:p>
            <a:r>
              <a:rPr lang="en-US" sz="1600" b="0" u="none" dirty="0">
                <a:latin typeface="Consolas" panose="020B0609020204030204" pitchFamily="49" charset="0"/>
                <a:ea typeface="等线" charset="0"/>
                <a:cs typeface="+mn-cs"/>
              </a:rPr>
              <a:t>    else</a:t>
            </a:r>
          </a:p>
          <a:p>
            <a:r>
              <a:rPr lang="en-US" sz="1600" b="0" u="none" dirty="0">
                <a:latin typeface="Consolas" panose="020B0609020204030204" pitchFamily="49" charset="0"/>
                <a:ea typeface="等线" charset="0"/>
                <a:cs typeface="+mn-cs"/>
              </a:rPr>
              <a:t>        if</a:t>
            </a:r>
            <a:r>
              <a:rPr b="0" u="none" dirty="0"/>
              <a:t> </a:t>
            </a:r>
            <a:r>
              <a:rPr lang="en-US" sz="1600" b="0" u="none" dirty="0">
                <a:latin typeface="Consolas" panose="020B0609020204030204" pitchFamily="49" charset="0"/>
                <a:ea typeface="等线" charset="0"/>
                <a:cs typeface="+mn-cs"/>
              </a:rPr>
              <a:t>supp(HP[0].v) &lt; supp(v) then</a:t>
            </a:r>
          </a:p>
          <a:p>
            <a:r>
              <a:rPr lang="en-US" sz="1600" b="0" u="none" dirty="0">
                <a:latin typeface="Consolas" panose="020B0609020204030204" pitchFamily="49" charset="0"/>
                <a:ea typeface="等线" charset="0"/>
                <a:cs typeface="+mn-cs"/>
              </a:rPr>
              <a:t>            delete</a:t>
            </a:r>
            <a:r>
              <a:rPr b="0" u="none" dirty="0"/>
              <a:t> </a:t>
            </a:r>
            <a:r>
              <a:rPr lang="en-US" sz="1600" b="0" u="none" dirty="0">
                <a:latin typeface="Consolas" panose="020B0609020204030204" pitchFamily="49" charset="0"/>
                <a:ea typeface="等线" charset="0"/>
                <a:cs typeface="+mn-cs"/>
              </a:rPr>
              <a:t>top element in HP;</a:t>
            </a:r>
          </a:p>
          <a:p>
            <a:r>
              <a:rPr lang="en-US" sz="1600" b="0" u="none" dirty="0">
                <a:latin typeface="Consolas" panose="020B0609020204030204" pitchFamily="49" charset="0"/>
                <a:ea typeface="等线" charset="0"/>
                <a:cs typeface="+mn-cs"/>
              </a:rPr>
              <a:t>            insert v</a:t>
            </a:r>
            <a:r>
              <a:rPr b="0" u="none" dirty="0"/>
              <a:t> </a:t>
            </a:r>
            <a:r>
              <a:rPr lang="en-US" sz="1600" b="0" u="none" dirty="0">
                <a:latin typeface="Consolas" panose="020B0609020204030204" pitchFamily="49" charset="0"/>
                <a:ea typeface="等线" charset="0"/>
                <a:cs typeface="+mn-cs"/>
              </a:rPr>
              <a:t>+ supp(v) into HP;</a:t>
            </a:r>
          </a:p>
          <a:p>
            <a:r>
              <a:rPr lang="en-US" sz="1600" b="0" u="none" dirty="0">
                <a:latin typeface="Consolas" panose="020B0609020204030204" pitchFamily="49" charset="0"/>
                <a:ea typeface="等线" charset="0"/>
                <a:cs typeface="+mn-cs"/>
              </a:rPr>
              <a:t>        end</a:t>
            </a:r>
          </a:p>
          <a:p>
            <a:r>
              <a:rPr lang="en-US" sz="1600" b="0" u="none" dirty="0">
                <a:latin typeface="Consolas" panose="020B0609020204030204" pitchFamily="49" charset="0"/>
                <a:ea typeface="等线" charset="0"/>
                <a:cs typeface="+mn-cs"/>
              </a:rPr>
              <a:t>    end</a:t>
            </a:r>
          </a:p>
          <a:p>
            <a:r>
              <a:rPr lang="en-US" sz="1600" b="0" u="none" dirty="0">
                <a:latin typeface="Consolas" panose="020B0609020204030204" pitchFamily="49" charset="0"/>
                <a:ea typeface="等线" charset="0"/>
                <a:cs typeface="+mn-cs"/>
              </a:rPr>
              <a:t>end</a:t>
            </a:r>
          </a:p>
          <a:p>
            <a:r>
              <a:rPr lang="en-US" sz="1600" b="0" u="none" dirty="0">
                <a:latin typeface="Consolas" panose="020B0609020204030204" pitchFamily="49" charset="0"/>
                <a:ea typeface="等线" charset="0"/>
                <a:cs typeface="+mn-cs"/>
              </a:rPr>
              <a:t>Call</a:t>
            </a:r>
            <a:r>
              <a:rPr b="0" u="none" dirty="0"/>
              <a:t> </a:t>
            </a:r>
            <a:r>
              <a:rPr lang="en-US" sz="1600" b="0" u="none" dirty="0">
                <a:latin typeface="Consolas" panose="020B0609020204030204" pitchFamily="49" charset="0"/>
                <a:ea typeface="等线" charset="0"/>
                <a:cs typeface="+mn-cs"/>
              </a:rPr>
              <a:t>Output(&lt;null, ai</a:t>
            </a:r>
            <a:r>
              <a:rPr b="0" u="none" dirty="0"/>
              <a:t> </a:t>
            </a:r>
            <a:r>
              <a:rPr lang="en-US" sz="1600" b="0" u="none" dirty="0">
                <a:latin typeface="Consolas" panose="020B0609020204030204" pitchFamily="49" charset="0"/>
                <a:ea typeface="等线" charset="0"/>
                <a:cs typeface="+mn-cs"/>
              </a:rPr>
              <a:t>+ HP&gt;);</a:t>
            </a:r>
            <a:endParaRPr lang="en-US" altLang="zh-CN" sz="1600" b="0" u="none" dirty="0">
              <a:effectLst/>
              <a:latin typeface="Consolas" panose="020B0609020204030204" pitchFamily="49" charset="0"/>
              <a:ea typeface="等线" charset="0"/>
              <a:cs typeface="+mn-cs"/>
            </a:endParaRPr>
          </a:p>
        </p:txBody>
      </p:sp>
      <p:sp>
        <p:nvSpPr>
          <p:cNvPr id="11" name="矩形 10">
            <a:extLst>
              <a:ext uri="{FF2B5EF4-FFF2-40B4-BE49-F238E27FC236}">
                <a16:creationId xmlns:a16="http://schemas.microsoft.com/office/drawing/2014/main" id="{F43CCABA-0140-5AC9-DBAB-3197A3088B3C}"/>
              </a:ext>
            </a:extLst>
          </p:cNvPr>
          <p:cNvSpPr/>
          <p:nvPr/>
        </p:nvSpPr>
        <p:spPr>
          <a:xfrm>
            <a:off x="6001328" y="1220352"/>
            <a:ext cx="6078867" cy="4434760"/>
          </a:xfrm>
          <a:prstGeom prst="rect">
            <a:avLst/>
          </a:prstGeom>
        </p:spPr>
        <p:txBody>
          <a:bodyPr wrap="square">
            <a:noAutofit/>
          </a:bodyPr>
          <a:lstStyle/>
          <a:p>
            <a:r>
              <a:rPr lang="en-US" sz="1600" b="0" u="none" dirty="0">
                <a:latin typeface="Consolas" panose="020B0609020204030204" pitchFamily="49" charset="0"/>
                <a:ea typeface="等线" charset="0"/>
                <a:cs typeface="+mn-cs"/>
              </a:rPr>
              <a:t>Procedure: Mapper(key, value=v + supp(v))</a:t>
            </a:r>
          </a:p>
          <a:p>
            <a:r>
              <a:rPr lang="en-US" sz="1600" b="0" u="none" dirty="0">
                <a:latin typeface="Consolas" panose="020B0609020204030204" pitchFamily="49" charset="0"/>
                <a:ea typeface="等线" charset="0"/>
                <a:cs typeface="+mn-cs"/>
              </a:rPr>
              <a:t>foreach item ai in v do</a:t>
            </a:r>
          </a:p>
          <a:p>
            <a:r>
              <a:rPr lang="en-US" sz="1600" b="0" u="none" dirty="0">
                <a:latin typeface="Consolas" panose="020B0609020204030204" pitchFamily="49" charset="0"/>
                <a:ea typeface="等线" charset="0"/>
                <a:cs typeface="+mn-cs"/>
              </a:rPr>
              <a:t>    Call</a:t>
            </a:r>
            <a:r>
              <a:rPr b="0" u="none" dirty="0"/>
              <a:t> </a:t>
            </a:r>
            <a:r>
              <a:rPr lang="en-US" sz="1600" b="0" u="none" dirty="0">
                <a:latin typeface="Consolas" panose="020B0609020204030204" pitchFamily="49" charset="0"/>
                <a:ea typeface="等线" charset="0"/>
                <a:cs typeface="+mn-cs"/>
              </a:rPr>
              <a:t>Output(&lt;v-ai, ai</a:t>
            </a:r>
            <a:r>
              <a:rPr b="0" u="none" dirty="0"/>
              <a:t> </a:t>
            </a:r>
            <a:r>
              <a:rPr lang="en-US" sz="1600" b="0" u="none" dirty="0">
                <a:latin typeface="Consolas" panose="020B0609020204030204" pitchFamily="49" charset="0"/>
                <a:ea typeface="等线" charset="0"/>
                <a:cs typeface="+mn-cs"/>
              </a:rPr>
              <a:t>+ supp(v)&gt;);</a:t>
            </a:r>
          </a:p>
          <a:p>
            <a:r>
              <a:rPr lang="en-US" sz="1600" b="0" u="none" dirty="0">
                <a:latin typeface="Consolas" panose="020B0609020204030204" pitchFamily="49" charset="0"/>
                <a:ea typeface="等线" charset="0"/>
                <a:cs typeface="+mn-cs"/>
              </a:rPr>
              <a:t>end</a:t>
            </a:r>
          </a:p>
          <a:p>
            <a:r>
              <a:rPr lang="en-US" sz="1600" b="0" u="none" dirty="0">
                <a:latin typeface="Consolas" panose="020B0609020204030204" pitchFamily="49" charset="0"/>
                <a:ea typeface="等线" charset="0"/>
                <a:cs typeface="+mn-cs"/>
              </a:rPr>
              <a:t>Procedure: Reducer(key=v, value=S(ai + supp(</a:t>
            </a:r>
            <a:r>
              <a:rPr lang="en-US" sz="1600" b="0" u="none" dirty="0" err="1">
                <a:latin typeface="Consolas" panose="020B0609020204030204" pitchFamily="49" charset="0"/>
                <a:ea typeface="等线" charset="0"/>
                <a:cs typeface="+mn-cs"/>
              </a:rPr>
              <a:t>v+ai</a:t>
            </a:r>
            <a:r>
              <a:rPr lang="en-US" sz="1600" b="0" u="none" dirty="0">
                <a:latin typeface="Consolas" panose="020B0609020204030204" pitchFamily="49" charset="0"/>
                <a:ea typeface="等线" charset="0"/>
                <a:cs typeface="+mn-cs"/>
              </a:rPr>
              <a:t>)))</a:t>
            </a:r>
          </a:p>
          <a:p>
            <a:r>
              <a:rPr lang="en-US" sz="1600" b="0" u="none" dirty="0">
                <a:latin typeface="Consolas" panose="020B0609020204030204" pitchFamily="49" charset="0"/>
                <a:ea typeface="等线" charset="0"/>
                <a:cs typeface="+mn-cs"/>
              </a:rPr>
              <a:t>Define and clear a size K max heap : HP;</a:t>
            </a:r>
          </a:p>
          <a:p>
            <a:r>
              <a:rPr lang="en-US" sz="1600" b="0" u="none" dirty="0">
                <a:latin typeface="Consolas" panose="020B0609020204030204" pitchFamily="49" charset="0"/>
                <a:ea typeface="等线" charset="0"/>
                <a:cs typeface="+mn-cs"/>
              </a:rPr>
              <a:t>foreach pattern ai in S(ai + supp(</a:t>
            </a:r>
            <a:r>
              <a:rPr lang="en-US" sz="1600" b="0" u="none" dirty="0" err="1">
                <a:latin typeface="Consolas" panose="020B0609020204030204" pitchFamily="49" charset="0"/>
                <a:ea typeface="等线" charset="0"/>
                <a:cs typeface="+mn-cs"/>
              </a:rPr>
              <a:t>v+ai</a:t>
            </a:r>
            <a:r>
              <a:rPr lang="en-US" sz="1600" b="0" u="none" dirty="0">
                <a:latin typeface="Consolas" panose="020B0609020204030204" pitchFamily="49" charset="0"/>
                <a:ea typeface="等线" charset="0"/>
                <a:cs typeface="+mn-cs"/>
              </a:rPr>
              <a:t>))) do</a:t>
            </a:r>
          </a:p>
          <a:p>
            <a:r>
              <a:rPr lang="en-US" sz="1600" b="0" u="none" dirty="0">
                <a:latin typeface="Consolas" panose="020B0609020204030204" pitchFamily="49" charset="0"/>
                <a:ea typeface="等线" charset="0"/>
                <a:cs typeface="+mn-cs"/>
              </a:rPr>
              <a:t>    if</a:t>
            </a:r>
            <a:r>
              <a:rPr b="0" u="none" dirty="0"/>
              <a:t> </a:t>
            </a:r>
            <a:r>
              <a:rPr lang="en-US" sz="1600" b="0" u="none" dirty="0">
                <a:latin typeface="Consolas" panose="020B0609020204030204" pitchFamily="49" charset="0"/>
                <a:ea typeface="等线" charset="0"/>
                <a:cs typeface="+mn-cs"/>
              </a:rPr>
              <a:t>|HP| &lt; K then</a:t>
            </a:r>
          </a:p>
          <a:p>
            <a:r>
              <a:rPr lang="en-US" sz="1600" b="0" u="none" dirty="0">
                <a:latin typeface="Consolas" panose="020B0609020204030204" pitchFamily="49" charset="0"/>
                <a:ea typeface="等线" charset="0"/>
                <a:cs typeface="+mn-cs"/>
              </a:rPr>
              <a:t>        insert ai + supp(</a:t>
            </a:r>
            <a:r>
              <a:rPr lang="en-US" sz="1600" b="0" u="none" dirty="0" err="1">
                <a:latin typeface="Consolas" panose="020B0609020204030204" pitchFamily="49" charset="0"/>
                <a:ea typeface="等线" charset="0"/>
                <a:cs typeface="+mn-cs"/>
              </a:rPr>
              <a:t>v+ai</a:t>
            </a:r>
            <a:r>
              <a:rPr lang="en-US" sz="1600" b="0" u="none" dirty="0">
                <a:latin typeface="Consolas" panose="020B0609020204030204" pitchFamily="49" charset="0"/>
                <a:ea typeface="等线" charset="0"/>
                <a:cs typeface="+mn-cs"/>
              </a:rPr>
              <a:t>) into HP;</a:t>
            </a:r>
          </a:p>
          <a:p>
            <a:r>
              <a:rPr lang="en-US" sz="1600" b="0" u="none" dirty="0">
                <a:latin typeface="Consolas" panose="020B0609020204030204" pitchFamily="49" charset="0"/>
                <a:ea typeface="等线" charset="0"/>
                <a:cs typeface="+mn-cs"/>
              </a:rPr>
              <a:t>    else</a:t>
            </a:r>
          </a:p>
          <a:p>
            <a:r>
              <a:rPr lang="en-US" sz="1600" b="0" u="none" dirty="0">
                <a:latin typeface="Consolas" panose="020B0609020204030204" pitchFamily="49" charset="0"/>
                <a:ea typeface="等线" charset="0"/>
                <a:cs typeface="+mn-cs"/>
              </a:rPr>
              <a:t>        if</a:t>
            </a:r>
            <a:r>
              <a:rPr b="0" u="none" dirty="0"/>
              <a:t> </a:t>
            </a:r>
            <a:r>
              <a:rPr lang="en-US" sz="1600" b="0" u="none" dirty="0">
                <a:latin typeface="Consolas" panose="020B0609020204030204" pitchFamily="49" charset="0"/>
                <a:ea typeface="等线" charset="0"/>
                <a:cs typeface="+mn-cs"/>
              </a:rPr>
              <a:t>supp(HP[0].</a:t>
            </a:r>
            <a:r>
              <a:rPr lang="en-US" sz="1600" b="0" u="none" dirty="0" err="1">
                <a:latin typeface="Consolas" panose="020B0609020204030204" pitchFamily="49" charset="0"/>
                <a:ea typeface="等线" charset="0"/>
                <a:cs typeface="+mn-cs"/>
              </a:rPr>
              <a:t>a+v</a:t>
            </a:r>
            <a:r>
              <a:rPr lang="en-US" sz="1600" b="0" u="none" dirty="0">
                <a:latin typeface="Consolas" panose="020B0609020204030204" pitchFamily="49" charset="0"/>
                <a:ea typeface="等线" charset="0"/>
                <a:cs typeface="+mn-cs"/>
              </a:rPr>
              <a:t>) &lt; supp(</a:t>
            </a:r>
            <a:r>
              <a:rPr lang="en-US" sz="1600" b="0" u="none" dirty="0" err="1">
                <a:latin typeface="Consolas" panose="020B0609020204030204" pitchFamily="49" charset="0"/>
                <a:ea typeface="等线" charset="0"/>
                <a:cs typeface="+mn-cs"/>
              </a:rPr>
              <a:t>ai+v</a:t>
            </a:r>
            <a:r>
              <a:rPr lang="en-US" sz="1600" b="0" u="none" dirty="0">
                <a:latin typeface="Consolas" panose="020B0609020204030204" pitchFamily="49" charset="0"/>
                <a:ea typeface="等线" charset="0"/>
                <a:cs typeface="+mn-cs"/>
              </a:rPr>
              <a:t>) then</a:t>
            </a:r>
          </a:p>
          <a:p>
            <a:r>
              <a:rPr lang="en-US" sz="1600" b="0" u="none" dirty="0">
                <a:latin typeface="Consolas" panose="020B0609020204030204" pitchFamily="49" charset="0"/>
                <a:ea typeface="等线" charset="0"/>
                <a:cs typeface="+mn-cs"/>
              </a:rPr>
              <a:t>            delete</a:t>
            </a:r>
            <a:r>
              <a:rPr b="0" u="none" dirty="0"/>
              <a:t> </a:t>
            </a:r>
            <a:r>
              <a:rPr lang="en-US" sz="1600" b="0" u="none" dirty="0">
                <a:latin typeface="Consolas" panose="020B0609020204030204" pitchFamily="49" charset="0"/>
                <a:ea typeface="等线" charset="0"/>
                <a:cs typeface="+mn-cs"/>
              </a:rPr>
              <a:t>top element in HP;</a:t>
            </a:r>
          </a:p>
          <a:p>
            <a:r>
              <a:rPr lang="en-US" sz="1600" b="0" u="none" dirty="0">
                <a:latin typeface="Consolas" panose="020B0609020204030204" pitchFamily="49" charset="0"/>
                <a:ea typeface="等线" charset="0"/>
                <a:cs typeface="+mn-cs"/>
              </a:rPr>
              <a:t>            insert ai + supp(</a:t>
            </a:r>
            <a:r>
              <a:rPr lang="en-US" sz="1600" b="0" u="none" dirty="0" err="1">
                <a:latin typeface="Consolas" panose="020B0609020204030204" pitchFamily="49" charset="0"/>
                <a:ea typeface="等线" charset="0"/>
                <a:cs typeface="+mn-cs"/>
              </a:rPr>
              <a:t>v+ai</a:t>
            </a:r>
            <a:r>
              <a:rPr lang="en-US" sz="1600" b="0" u="none" dirty="0">
                <a:latin typeface="Consolas" panose="020B0609020204030204" pitchFamily="49" charset="0"/>
                <a:ea typeface="等线" charset="0"/>
                <a:cs typeface="+mn-cs"/>
              </a:rPr>
              <a:t>) into HP;</a:t>
            </a:r>
          </a:p>
          <a:p>
            <a:r>
              <a:rPr lang="en-US" sz="1600" b="0" u="none" dirty="0">
                <a:latin typeface="Consolas" panose="020B0609020204030204" pitchFamily="49" charset="0"/>
                <a:ea typeface="等线" charset="0"/>
                <a:cs typeface="+mn-cs"/>
              </a:rPr>
              <a:t>        end</a:t>
            </a:r>
          </a:p>
          <a:p>
            <a:r>
              <a:rPr lang="en-US" sz="1600" b="0" u="none" dirty="0">
                <a:latin typeface="Consolas" panose="020B0609020204030204" pitchFamily="49" charset="0"/>
                <a:ea typeface="等线" charset="0"/>
                <a:cs typeface="+mn-cs"/>
              </a:rPr>
              <a:t>    end</a:t>
            </a:r>
          </a:p>
          <a:p>
            <a:r>
              <a:rPr lang="en-US" sz="1600" b="0" u="none" dirty="0">
                <a:latin typeface="Consolas" panose="020B0609020204030204" pitchFamily="49" charset="0"/>
                <a:ea typeface="等线" charset="0"/>
                <a:cs typeface="+mn-cs"/>
              </a:rPr>
              <a:t>end</a:t>
            </a:r>
          </a:p>
          <a:p>
            <a:r>
              <a:rPr lang="en-US" sz="1600" b="0" u="none" dirty="0">
                <a:latin typeface="Consolas" panose="020B0609020204030204" pitchFamily="49" charset="0"/>
                <a:ea typeface="等线" charset="0"/>
                <a:cs typeface="+mn-cs"/>
              </a:rPr>
              <a:t>Call</a:t>
            </a:r>
            <a:r>
              <a:rPr b="0" u="none" dirty="0"/>
              <a:t> </a:t>
            </a:r>
            <a:r>
              <a:rPr lang="en-US" sz="1600" b="0" u="none" dirty="0">
                <a:latin typeface="Consolas" panose="020B0609020204030204" pitchFamily="49" charset="0"/>
                <a:ea typeface="等线" charset="0"/>
                <a:cs typeface="+mn-cs"/>
              </a:rPr>
              <a:t>Output(&lt;null, v</a:t>
            </a:r>
            <a:r>
              <a:rPr b="0" u="none" dirty="0"/>
              <a:t> </a:t>
            </a:r>
            <a:r>
              <a:rPr lang="en-US" sz="1600" b="0" u="none" dirty="0">
                <a:latin typeface="Consolas" panose="020B0609020204030204" pitchFamily="49" charset="0"/>
                <a:ea typeface="等线" charset="0"/>
                <a:cs typeface="+mn-cs"/>
              </a:rPr>
              <a:t>+ HP&gt;);</a:t>
            </a:r>
            <a:endParaRPr lang="en-US" altLang="zh-CN" sz="1600" b="0" u="none" dirty="0">
              <a:effectLst/>
              <a:latin typeface="Consolas" panose="020B0609020204030204" pitchFamily="49" charset="0"/>
              <a:ea typeface="等线" charset="0"/>
              <a:cs typeface="+mn-cs"/>
            </a:endParaRPr>
          </a:p>
        </p:txBody>
      </p:sp>
      <p:cxnSp>
        <p:nvCxnSpPr>
          <p:cNvPr id="12" name="直接连接符 11">
            <a:extLst>
              <a:ext uri="{FF2B5EF4-FFF2-40B4-BE49-F238E27FC236}">
                <a16:creationId xmlns:a16="http://schemas.microsoft.com/office/drawing/2014/main" id="{6A96F406-B1B9-9245-7909-2610DC97991E}"/>
              </a:ext>
            </a:extLst>
          </p:cNvPr>
          <p:cNvCxnSpPr/>
          <p:nvPr/>
        </p:nvCxnSpPr>
        <p:spPr>
          <a:xfrm>
            <a:off x="5682792" y="1137436"/>
            <a:ext cx="0" cy="435100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55357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30626" y="147918"/>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8" name="稻壳儿搜索【幻雨工作室】_2">
            <a:extLst>
              <a:ext uri="{FF2B5EF4-FFF2-40B4-BE49-F238E27FC236}">
                <a16:creationId xmlns:a16="http://schemas.microsoft.com/office/drawing/2014/main" id="{5FC6A33D-5E85-F759-558C-B5C0577CCB37}"/>
              </a:ext>
            </a:extLst>
          </p:cNvPr>
          <p:cNvSpPr/>
          <p:nvPr/>
        </p:nvSpPr>
        <p:spPr bwMode="auto">
          <a:xfrm>
            <a:off x="1099668" y="91713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3" name="稻壳儿搜索【幻雨工作室】_2">
            <a:extLst>
              <a:ext uri="{FF2B5EF4-FFF2-40B4-BE49-F238E27FC236}">
                <a16:creationId xmlns:a16="http://schemas.microsoft.com/office/drawing/2014/main" id="{9D5807CC-77A2-9251-7301-CC0F30397125}"/>
              </a:ext>
            </a:extLst>
          </p:cNvPr>
          <p:cNvSpPr/>
          <p:nvPr/>
        </p:nvSpPr>
        <p:spPr bwMode="auto">
          <a:xfrm>
            <a:off x="1292657" y="91713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sp>
        <p:nvSpPr>
          <p:cNvPr id="7" name="稻壳儿搜索【幻雨工作室】_2">
            <a:extLst>
              <a:ext uri="{FF2B5EF4-FFF2-40B4-BE49-F238E27FC236}">
                <a16:creationId xmlns:a16="http://schemas.microsoft.com/office/drawing/2014/main" id="{FC02683D-6EF1-98DD-F48A-43E2CFB0B88B}"/>
              </a:ext>
            </a:extLst>
          </p:cNvPr>
          <p:cNvSpPr/>
          <p:nvPr/>
        </p:nvSpPr>
        <p:spPr bwMode="auto">
          <a:xfrm>
            <a:off x="1239435" y="918342"/>
            <a:ext cx="3178474" cy="7992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noFill/>
          </a:ln>
        </p:spPr>
        <p:txBody>
          <a:bodyPr vert="horz" wrap="square" lIns="68580" tIns="34290" rIns="68580" bIns="34290" numCol="1" anchor="t" anchorCtr="0" compatLnSpc="1"/>
          <a:lstStyle/>
          <a:p>
            <a:endParaRPr lang="zh-CN" altLang="en-US"/>
          </a:p>
        </p:txBody>
      </p:sp>
      <p:cxnSp>
        <p:nvCxnSpPr>
          <p:cNvPr id="12" name="直接连接符 11">
            <a:extLst>
              <a:ext uri="{FF2B5EF4-FFF2-40B4-BE49-F238E27FC236}">
                <a16:creationId xmlns:a16="http://schemas.microsoft.com/office/drawing/2014/main" id="{6A96F406-B1B9-9245-7909-2610DC97991E}"/>
              </a:ext>
            </a:extLst>
          </p:cNvPr>
          <p:cNvCxnSpPr/>
          <p:nvPr/>
        </p:nvCxnSpPr>
        <p:spPr>
          <a:xfrm>
            <a:off x="5682792" y="1137436"/>
            <a:ext cx="0" cy="435100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稻壳儿搜索【幻雨工作室】_1">
            <a:extLst>
              <a:ext uri="{FF2B5EF4-FFF2-40B4-BE49-F238E27FC236}">
                <a16:creationId xmlns:a16="http://schemas.microsoft.com/office/drawing/2014/main" id="{7AEB2B1D-47E8-25C3-B18A-4745CF445971}"/>
              </a:ext>
            </a:extLst>
          </p:cNvPr>
          <p:cNvSpPr txBox="1"/>
          <p:nvPr/>
        </p:nvSpPr>
        <p:spPr bwMode="auto">
          <a:xfrm>
            <a:off x="583927" y="297699"/>
            <a:ext cx="4319160" cy="583565"/>
          </a:xfrm>
          <a:prstGeom prst="rect">
            <a:avLst/>
          </a:prstGeom>
          <a:noFill/>
        </p:spPr>
        <p:txBody>
          <a:bodyPr wrap="square">
            <a:spAutoFit/>
          </a:bodyPr>
          <a:lstStyle>
            <a:defPPr>
              <a:defRPr lang="zh-CN"/>
            </a:defPPr>
            <a:lvl1pPr algn="ctr" defTabSz="1908810">
              <a:lnSpc>
                <a:spcPct val="150000"/>
              </a:lnSpc>
              <a:defRPr sz="2600" b="1">
                <a:solidFill>
                  <a:srgbClr val="E7326F"/>
                </a:solidFill>
                <a:latin typeface="微软雅黑" panose="020B0503020204020204" charset="-122"/>
                <a:ea typeface="微软雅黑" panose="020B0503020204020204" charset="-122"/>
              </a:defRPr>
            </a:lvl1pPr>
          </a:lstStyle>
          <a:p>
            <a:pPr algn="ctr" defTabSz="685800">
              <a:lnSpc>
                <a:spcPct val="100000"/>
              </a:lnSpc>
              <a:defRPr/>
            </a:pPr>
            <a:r>
              <a:rPr lang="zh-CN" altLang="en-US" sz="3200" b="0" dirty="0">
                <a:solidFill>
                  <a:schemeClr val="tx1"/>
                </a:solidFill>
                <a:latin typeface="等线" charset="0"/>
                <a:ea typeface="等线" charset="0"/>
                <a:cs typeface="Arial" panose="020B0604020202020204" pitchFamily="34" charset="0"/>
              </a:rPr>
              <a:t>代码展示</a:t>
            </a:r>
            <a:endParaRPr lang="en-US" altLang="zh-CN" sz="3200" b="0" dirty="0">
              <a:solidFill>
                <a:schemeClr val="tx1"/>
              </a:solidFill>
            </a:endParaRPr>
          </a:p>
        </p:txBody>
      </p:sp>
      <p:sp>
        <p:nvSpPr>
          <p:cNvPr id="5" name="文本框 4">
            <a:extLst>
              <a:ext uri="{FF2B5EF4-FFF2-40B4-BE49-F238E27FC236}">
                <a16:creationId xmlns:a16="http://schemas.microsoft.com/office/drawing/2014/main" id="{D3100CEC-48D1-BD5B-CF7E-4FAC8EB85314}"/>
              </a:ext>
            </a:extLst>
          </p:cNvPr>
          <p:cNvSpPr txBox="1"/>
          <p:nvPr/>
        </p:nvSpPr>
        <p:spPr>
          <a:xfrm>
            <a:off x="254229" y="1146883"/>
            <a:ext cx="12287531" cy="6749489"/>
          </a:xfrm>
          <a:prstGeom prst="rect">
            <a:avLst/>
          </a:prstGeom>
          <a:noFill/>
        </p:spPr>
        <p:txBody>
          <a:bodyPr wrap="square" rtlCol="0" anchor="t">
            <a:noAutofit/>
          </a:bodyPr>
          <a:lstStyle/>
          <a:p>
            <a:r>
              <a:rPr lang="en-US" b="0" u="none" dirty="0" err="1">
                <a:latin typeface="Consolas" panose="020B0609020204030204" pitchFamily="49" charset="0"/>
              </a:rPr>
              <a:t>sc</a:t>
            </a:r>
            <a:r>
              <a:rPr lang="en-US" b="0" u="none" dirty="0">
                <a:latin typeface="Consolas" panose="020B0609020204030204" pitchFamily="49" charset="0"/>
              </a:rPr>
              <a:t> = </a:t>
            </a:r>
            <a:r>
              <a:rPr lang="en-US" b="0" u="none" dirty="0" err="1">
                <a:latin typeface="Consolas" panose="020B0609020204030204" pitchFamily="49" charset="0"/>
              </a:rPr>
              <a:t>SparkContext</a:t>
            </a:r>
            <a:r>
              <a:rPr lang="en-US" b="0" u="none" dirty="0">
                <a:latin typeface="Consolas" panose="020B0609020204030204" pitchFamily="49" charset="0"/>
              </a:rPr>
              <a:t>(</a:t>
            </a:r>
            <a:r>
              <a:rPr lang="en-US" b="0" u="none" dirty="0" err="1">
                <a:latin typeface="Consolas" panose="020B0609020204030204" pitchFamily="49" charset="0"/>
              </a:rPr>
              <a:t>appName</a:t>
            </a:r>
            <a:r>
              <a:rPr lang="en-US" b="0" u="none" dirty="0">
                <a:latin typeface="Consolas" panose="020B0609020204030204" pitchFamily="49" charset="0"/>
              </a:rPr>
              <a:t>="</a:t>
            </a:r>
            <a:r>
              <a:rPr lang="en-US" b="0" u="none" dirty="0" err="1">
                <a:latin typeface="Consolas" panose="020B0609020204030204" pitchFamily="49" charset="0"/>
              </a:rPr>
              <a:t>FPGrowth</a:t>
            </a:r>
            <a:r>
              <a:rPr lang="en-US" b="0" u="none" dirty="0">
                <a:latin typeface="Consolas" panose="020B0609020204030204" pitchFamily="49" charset="0"/>
              </a:rPr>
              <a:t>")</a:t>
            </a:r>
          </a:p>
          <a:p>
            <a:r>
              <a:rPr lang="en-US" b="0" u="none" dirty="0">
                <a:latin typeface="Consolas" panose="020B0609020204030204" pitchFamily="49" charset="0"/>
              </a:rPr>
              <a:t>spark = </a:t>
            </a:r>
            <a:r>
              <a:rPr lang="en-US" b="0" u="none" dirty="0" err="1">
                <a:latin typeface="Consolas" panose="020B0609020204030204" pitchFamily="49" charset="0"/>
              </a:rPr>
              <a:t>SparkSession</a:t>
            </a:r>
            <a:r>
              <a:rPr lang="en-US" b="0" u="none" dirty="0">
                <a:latin typeface="Consolas" panose="020B0609020204030204" pitchFamily="49" charset="0"/>
              </a:rPr>
              <a:t>(</a:t>
            </a:r>
            <a:r>
              <a:rPr lang="en-US" b="0" u="none" dirty="0" err="1">
                <a:latin typeface="Consolas" panose="020B0609020204030204" pitchFamily="49" charset="0"/>
              </a:rPr>
              <a:t>sc</a:t>
            </a:r>
            <a:r>
              <a:rPr lang="en-US" b="0" u="none" dirty="0">
                <a:latin typeface="Consolas" panose="020B0609020204030204" pitchFamily="49" charset="0"/>
              </a:rPr>
              <a:t>)</a:t>
            </a:r>
          </a:p>
          <a:p>
            <a:r>
              <a:rPr lang="en-US" b="0" u="none" dirty="0">
                <a:latin typeface="Consolas" panose="020B0609020204030204" pitchFamily="49" charset="0"/>
              </a:rPr>
              <a:t>data = </a:t>
            </a:r>
            <a:r>
              <a:rPr lang="en-US" b="0" u="none" dirty="0" err="1">
                <a:latin typeface="Consolas" panose="020B0609020204030204" pitchFamily="49" charset="0"/>
              </a:rPr>
              <a:t>sc.textFile</a:t>
            </a:r>
            <a:r>
              <a:rPr lang="en-US" b="0" u="none" dirty="0">
                <a:latin typeface="Consolas" panose="020B0609020204030204" pitchFamily="49" charset="0"/>
              </a:rPr>
              <a:t>("/</a:t>
            </a:r>
            <a:r>
              <a:rPr lang="en-US" b="0" u="none" dirty="0" err="1">
                <a:latin typeface="Consolas" panose="020B0609020204030204" pitchFamily="49" charset="0"/>
              </a:rPr>
              <a:t>mydata</a:t>
            </a:r>
            <a:r>
              <a:rPr lang="en-US" b="0" u="none" dirty="0">
                <a:latin typeface="Consolas" panose="020B0609020204030204" pitchFamily="49" charset="0"/>
              </a:rPr>
              <a:t>/data/data2")</a:t>
            </a:r>
          </a:p>
          <a:p>
            <a:r>
              <a:rPr lang="en-US" b="0" u="none" dirty="0">
                <a:latin typeface="Consolas" panose="020B0609020204030204" pitchFamily="49" charset="0"/>
              </a:rPr>
              <a:t>transactions = </a:t>
            </a:r>
            <a:r>
              <a:rPr lang="en-US" b="0" u="none" dirty="0" err="1">
                <a:latin typeface="Consolas" panose="020B0609020204030204" pitchFamily="49" charset="0"/>
              </a:rPr>
              <a:t>data.map</a:t>
            </a:r>
            <a:r>
              <a:rPr lang="en-US" b="0" u="none" dirty="0">
                <a:latin typeface="Consolas" panose="020B0609020204030204" pitchFamily="49" charset="0"/>
              </a:rPr>
              <a:t>(lambda line: (</a:t>
            </a:r>
            <a:r>
              <a:rPr lang="en-US" b="0" u="none" dirty="0" err="1">
                <a:latin typeface="Consolas" panose="020B0609020204030204" pitchFamily="49" charset="0"/>
              </a:rPr>
              <a:t>line.strip</a:t>
            </a:r>
            <a:r>
              <a:rPr lang="en-US" b="0" u="none" dirty="0">
                <a:latin typeface="Consolas" panose="020B0609020204030204" pitchFamily="49" charset="0"/>
              </a:rPr>
              <a:t>().split(' '),))</a:t>
            </a:r>
          </a:p>
          <a:p>
            <a:r>
              <a:rPr lang="en-US" b="0" u="none" dirty="0" err="1">
                <a:latin typeface="Consolas" panose="020B0609020204030204" pitchFamily="49" charset="0"/>
              </a:rPr>
              <a:t>df</a:t>
            </a:r>
            <a:r>
              <a:rPr lang="en-US" b="0" u="none" dirty="0">
                <a:latin typeface="Consolas" panose="020B0609020204030204" pitchFamily="49" charset="0"/>
              </a:rPr>
              <a:t> = </a:t>
            </a:r>
            <a:r>
              <a:rPr lang="en-US" b="0" u="none" dirty="0" err="1">
                <a:latin typeface="Consolas" panose="020B0609020204030204" pitchFamily="49" charset="0"/>
              </a:rPr>
              <a:t>transactions.toDF</a:t>
            </a:r>
            <a:r>
              <a:rPr lang="en-US" b="0" u="none" dirty="0">
                <a:latin typeface="Consolas" panose="020B0609020204030204" pitchFamily="49" charset="0"/>
              </a:rPr>
              <a:t>(["items",])</a:t>
            </a:r>
          </a:p>
          <a:p>
            <a:r>
              <a:rPr lang="en-US" b="0" u="none" dirty="0" err="1">
                <a:latin typeface="Consolas" panose="020B0609020204030204" pitchFamily="49" charset="0"/>
              </a:rPr>
              <a:t>fpGrowth</a:t>
            </a:r>
            <a:r>
              <a:rPr lang="en-US" b="0" u="none" dirty="0">
                <a:latin typeface="Consolas" panose="020B0609020204030204" pitchFamily="49" charset="0"/>
              </a:rPr>
              <a:t> = </a:t>
            </a:r>
            <a:r>
              <a:rPr lang="en-US" b="0" u="none" dirty="0" err="1">
                <a:latin typeface="Consolas" panose="020B0609020204030204" pitchFamily="49" charset="0"/>
              </a:rPr>
              <a:t>FPGrowth</a:t>
            </a:r>
            <a:r>
              <a:rPr lang="en-US" b="0" u="none" dirty="0">
                <a:latin typeface="Consolas" panose="020B0609020204030204" pitchFamily="49" charset="0"/>
              </a:rPr>
              <a:t>(</a:t>
            </a:r>
            <a:r>
              <a:rPr lang="en-US" b="0" u="none" dirty="0" err="1">
                <a:latin typeface="Consolas" panose="020B0609020204030204" pitchFamily="49" charset="0"/>
              </a:rPr>
              <a:t>itemsCol</a:t>
            </a:r>
            <a:r>
              <a:rPr lang="en-US" b="0" u="none" dirty="0">
                <a:latin typeface="Consolas" panose="020B0609020204030204" pitchFamily="49" charset="0"/>
              </a:rPr>
              <a:t>="items", </a:t>
            </a:r>
            <a:r>
              <a:rPr lang="en-US" b="0" u="none" dirty="0" err="1">
                <a:latin typeface="Consolas" panose="020B0609020204030204" pitchFamily="49" charset="0"/>
              </a:rPr>
              <a:t>minSupport</a:t>
            </a:r>
            <a:r>
              <a:rPr lang="en-US" b="0" u="none" dirty="0">
                <a:latin typeface="Consolas" panose="020B0609020204030204" pitchFamily="49" charset="0"/>
              </a:rPr>
              <a:t>=4e-</a:t>
            </a:r>
            <a:r>
              <a:rPr lang="en-US" altLang="zh-CN" b="0" u="none" dirty="0">
                <a:latin typeface="Consolas" panose="020B0609020204030204" pitchFamily="49" charset="0"/>
              </a:rPr>
              <a:t>6</a:t>
            </a:r>
            <a:r>
              <a:rPr lang="en-US" b="0" u="none" dirty="0">
                <a:latin typeface="Consolas" panose="020B0609020204030204" pitchFamily="49" charset="0"/>
              </a:rPr>
              <a:t>, </a:t>
            </a:r>
            <a:r>
              <a:rPr lang="en-US" b="0" u="none" dirty="0" err="1">
                <a:latin typeface="Consolas" panose="020B0609020204030204" pitchFamily="49" charset="0"/>
              </a:rPr>
              <a:t>minConfidence</a:t>
            </a:r>
            <a:r>
              <a:rPr lang="en-US" b="0" u="none" dirty="0">
                <a:latin typeface="Consolas" panose="020B0609020204030204" pitchFamily="49" charset="0"/>
              </a:rPr>
              <a:t>=0.4)</a:t>
            </a:r>
          </a:p>
          <a:p>
            <a:r>
              <a:rPr lang="en-US" b="0" u="none" dirty="0">
                <a:latin typeface="Consolas" panose="020B0609020204030204" pitchFamily="49" charset="0"/>
              </a:rPr>
              <a:t>model = </a:t>
            </a:r>
            <a:r>
              <a:rPr lang="en-US" b="0" u="none" dirty="0" err="1">
                <a:latin typeface="Consolas" panose="020B0609020204030204" pitchFamily="49" charset="0"/>
              </a:rPr>
              <a:t>fpGrowth.fit</a:t>
            </a:r>
            <a:r>
              <a:rPr lang="en-US" b="0" u="none" dirty="0">
                <a:latin typeface="Consolas" panose="020B0609020204030204" pitchFamily="49" charset="0"/>
              </a:rPr>
              <a:t>(</a:t>
            </a:r>
            <a:r>
              <a:rPr lang="en-US" b="0" u="none" dirty="0" err="1">
                <a:latin typeface="Consolas" panose="020B0609020204030204" pitchFamily="49" charset="0"/>
              </a:rPr>
              <a:t>df</a:t>
            </a:r>
            <a:r>
              <a:rPr lang="en-US" b="0" u="none" dirty="0">
                <a:latin typeface="Consolas" panose="020B0609020204030204" pitchFamily="49" charset="0"/>
              </a:rPr>
              <a:t>)</a:t>
            </a:r>
          </a:p>
          <a:p>
            <a:r>
              <a:rPr lang="en-US" b="0" u="none" dirty="0">
                <a:latin typeface="Consolas" panose="020B0609020204030204" pitchFamily="49" charset="0"/>
              </a:rPr>
              <a:t>answer=</a:t>
            </a:r>
            <a:r>
              <a:rPr lang="en-US" b="0" u="none" dirty="0" err="1">
                <a:latin typeface="Consolas" panose="020B0609020204030204" pitchFamily="49" charset="0"/>
              </a:rPr>
              <a:t>model.associationRules</a:t>
            </a:r>
            <a:endParaRPr lang="en-US" b="0" u="none" dirty="0">
              <a:latin typeface="Consolas" panose="020B0609020204030204" pitchFamily="49" charset="0"/>
            </a:endParaRPr>
          </a:p>
          <a:p>
            <a:r>
              <a:rPr lang="en-US" b="0" u="none" dirty="0">
                <a:latin typeface="Consolas" panose="020B0609020204030204" pitchFamily="49" charset="0"/>
              </a:rPr>
              <a:t>from </a:t>
            </a:r>
            <a:r>
              <a:rPr lang="en-US" b="0" u="none" dirty="0" err="1">
                <a:latin typeface="Consolas" panose="020B0609020204030204" pitchFamily="49" charset="0"/>
              </a:rPr>
              <a:t>pyspark.sql.types</a:t>
            </a:r>
            <a:r>
              <a:rPr lang="en-US" b="0" u="none" dirty="0">
                <a:latin typeface="Consolas" panose="020B0609020204030204" pitchFamily="49" charset="0"/>
              </a:rPr>
              <a:t> import *</a:t>
            </a:r>
          </a:p>
          <a:p>
            <a:r>
              <a:rPr lang="en-US" b="0" u="none" dirty="0">
                <a:latin typeface="Consolas" panose="020B0609020204030204" pitchFamily="49" charset="0"/>
              </a:rPr>
              <a:t>from </a:t>
            </a:r>
            <a:r>
              <a:rPr lang="en-US" b="0" u="none" dirty="0" err="1">
                <a:latin typeface="Consolas" panose="020B0609020204030204" pitchFamily="49" charset="0"/>
              </a:rPr>
              <a:t>pyspark.sql.functions</a:t>
            </a:r>
            <a:r>
              <a:rPr lang="en-US" b="0" u="none" dirty="0">
                <a:latin typeface="Consolas" panose="020B0609020204030204" pitchFamily="49" charset="0"/>
              </a:rPr>
              <a:t> import </a:t>
            </a:r>
            <a:r>
              <a:rPr lang="en-US" b="0" u="none" dirty="0" err="1">
                <a:latin typeface="Consolas" panose="020B0609020204030204" pitchFamily="49" charset="0"/>
              </a:rPr>
              <a:t>udf</a:t>
            </a:r>
            <a:endParaRPr lang="en-US" b="0" u="none" dirty="0">
              <a:latin typeface="Consolas" panose="020B0609020204030204" pitchFamily="49" charset="0"/>
            </a:endParaRPr>
          </a:p>
          <a:p>
            <a:r>
              <a:rPr lang="en-US" b="0" u="none" dirty="0">
                <a:latin typeface="Consolas" panose="020B0609020204030204" pitchFamily="49" charset="0"/>
              </a:rPr>
              <a:t>def </a:t>
            </a:r>
            <a:r>
              <a:rPr lang="en-US" b="0" u="none" dirty="0" err="1">
                <a:latin typeface="Consolas" panose="020B0609020204030204" pitchFamily="49" charset="0"/>
              </a:rPr>
              <a:t>str_to_arr</a:t>
            </a:r>
            <a:r>
              <a:rPr lang="en-US" b="0" u="none" dirty="0">
                <a:latin typeface="Consolas" panose="020B0609020204030204" pitchFamily="49" charset="0"/>
              </a:rPr>
              <a:t>(</a:t>
            </a:r>
            <a:r>
              <a:rPr lang="en-US" b="0" u="none" dirty="0" err="1">
                <a:latin typeface="Consolas" panose="020B0609020204030204" pitchFamily="49" charset="0"/>
              </a:rPr>
              <a:t>my_list</a:t>
            </a:r>
            <a:r>
              <a:rPr lang="en-US" b="0" u="none" dirty="0">
                <a:latin typeface="Consolas" panose="020B0609020204030204" pitchFamily="49" charset="0"/>
              </a:rPr>
              <a:t>):</a:t>
            </a:r>
          </a:p>
          <a:p>
            <a:r>
              <a:rPr lang="en-US" b="0" u="none" dirty="0">
                <a:latin typeface="Consolas" panose="020B0609020204030204" pitchFamily="49" charset="0"/>
              </a:rPr>
              <a:t>    </a:t>
            </a:r>
            <a:r>
              <a:rPr lang="en-US" b="0" u="none" dirty="0" err="1">
                <a:latin typeface="Consolas" panose="020B0609020204030204" pitchFamily="49" charset="0"/>
              </a:rPr>
              <a:t>my_list.sort</a:t>
            </a:r>
            <a:r>
              <a:rPr lang="en-US" b="0" u="none" dirty="0">
                <a:latin typeface="Consolas" panose="020B0609020204030204" pitchFamily="49" charset="0"/>
              </a:rPr>
              <a:t>()</a:t>
            </a:r>
          </a:p>
          <a:p>
            <a:r>
              <a:rPr lang="en-US" b="0" u="none" dirty="0">
                <a:latin typeface="Consolas" panose="020B0609020204030204" pitchFamily="49" charset="0"/>
              </a:rPr>
              <a:t>    return  '+'.join([str(</a:t>
            </a:r>
            <a:r>
              <a:rPr lang="en-US" b="0" u="none" dirty="0" err="1">
                <a:latin typeface="Consolas" panose="020B0609020204030204" pitchFamily="49" charset="0"/>
              </a:rPr>
              <a:t>elem</a:t>
            </a:r>
            <a:r>
              <a:rPr lang="en-US" b="0" u="none" dirty="0">
                <a:latin typeface="Consolas" panose="020B0609020204030204" pitchFamily="49" charset="0"/>
              </a:rPr>
              <a:t>) for </a:t>
            </a:r>
            <a:r>
              <a:rPr lang="en-US" b="0" u="none" dirty="0" err="1">
                <a:latin typeface="Consolas" panose="020B0609020204030204" pitchFamily="49" charset="0"/>
              </a:rPr>
              <a:t>elem</a:t>
            </a:r>
            <a:r>
              <a:rPr lang="en-US" b="0" u="none" dirty="0">
                <a:latin typeface="Consolas" panose="020B0609020204030204" pitchFamily="49" charset="0"/>
              </a:rPr>
              <a:t> in </a:t>
            </a:r>
            <a:r>
              <a:rPr lang="en-US" b="0" u="none" dirty="0" err="1">
                <a:latin typeface="Consolas" panose="020B0609020204030204" pitchFamily="49" charset="0"/>
              </a:rPr>
              <a:t>my_list</a:t>
            </a:r>
            <a:r>
              <a:rPr lang="en-US" b="0" u="none" dirty="0">
                <a:latin typeface="Consolas" panose="020B0609020204030204" pitchFamily="49" charset="0"/>
              </a:rPr>
              <a:t>]) </a:t>
            </a:r>
          </a:p>
          <a:p>
            <a:r>
              <a:rPr lang="en-US" b="0" u="none" dirty="0" err="1">
                <a:latin typeface="Consolas" panose="020B0609020204030204" pitchFamily="49" charset="0"/>
              </a:rPr>
              <a:t>str_to_arr_udf</a:t>
            </a:r>
            <a:r>
              <a:rPr lang="en-US" b="0" u="none" dirty="0">
                <a:latin typeface="Consolas" panose="020B0609020204030204" pitchFamily="49" charset="0"/>
              </a:rPr>
              <a:t> = </a:t>
            </a:r>
            <a:r>
              <a:rPr lang="en-US" b="0" u="none" dirty="0" err="1">
                <a:latin typeface="Consolas" panose="020B0609020204030204" pitchFamily="49" charset="0"/>
              </a:rPr>
              <a:t>udf</a:t>
            </a:r>
            <a:r>
              <a:rPr lang="en-US" b="0" u="none" dirty="0">
                <a:latin typeface="Consolas" panose="020B0609020204030204" pitchFamily="49" charset="0"/>
              </a:rPr>
              <a:t>(</a:t>
            </a:r>
            <a:r>
              <a:rPr lang="en-US" b="0" u="none" dirty="0" err="1">
                <a:latin typeface="Consolas" panose="020B0609020204030204" pitchFamily="49" charset="0"/>
              </a:rPr>
              <a:t>str_to_arr,StringType</a:t>
            </a:r>
            <a:r>
              <a:rPr lang="en-US" b="0" u="none" dirty="0">
                <a:latin typeface="Consolas" panose="020B0609020204030204" pitchFamily="49" charset="0"/>
              </a:rPr>
              <a:t>())</a:t>
            </a:r>
          </a:p>
          <a:p>
            <a:r>
              <a:rPr lang="en-US" b="0" u="none" dirty="0">
                <a:latin typeface="Consolas" panose="020B0609020204030204" pitchFamily="49" charset="0"/>
              </a:rPr>
              <a:t>answer = </a:t>
            </a:r>
            <a:r>
              <a:rPr lang="en-US" b="0" u="none" dirty="0" err="1">
                <a:latin typeface="Consolas" panose="020B0609020204030204" pitchFamily="49" charset="0"/>
              </a:rPr>
              <a:t>answer.withColumn</a:t>
            </a:r>
            <a:r>
              <a:rPr lang="en-US" b="0" u="none" dirty="0">
                <a:latin typeface="Consolas" panose="020B0609020204030204" pitchFamily="49" charset="0"/>
              </a:rPr>
              <a:t>("antecedent",</a:t>
            </a:r>
            <a:r>
              <a:rPr lang="en-US" b="0" u="none" dirty="0" err="1">
                <a:latin typeface="Consolas" panose="020B0609020204030204" pitchFamily="49" charset="0"/>
              </a:rPr>
              <a:t>str_to_arr_udf</a:t>
            </a:r>
            <a:r>
              <a:rPr lang="en-US" b="0" u="none" dirty="0">
                <a:latin typeface="Consolas" panose="020B0609020204030204" pitchFamily="49" charset="0"/>
              </a:rPr>
              <a:t>(answer["antecedent"]))</a:t>
            </a:r>
          </a:p>
          <a:p>
            <a:r>
              <a:rPr lang="en-US" b="0" u="none" dirty="0">
                <a:latin typeface="Consolas" panose="020B0609020204030204" pitchFamily="49" charset="0"/>
              </a:rPr>
              <a:t>answer = </a:t>
            </a:r>
            <a:r>
              <a:rPr lang="en-US" b="0" u="none" dirty="0" err="1">
                <a:latin typeface="Consolas" panose="020B0609020204030204" pitchFamily="49" charset="0"/>
              </a:rPr>
              <a:t>answer.withColumn</a:t>
            </a:r>
            <a:r>
              <a:rPr lang="en-US" b="0" u="none" dirty="0">
                <a:latin typeface="Consolas" panose="020B0609020204030204" pitchFamily="49" charset="0"/>
              </a:rPr>
              <a:t>("consequent",</a:t>
            </a:r>
            <a:r>
              <a:rPr lang="en-US" b="0" u="none" dirty="0" err="1">
                <a:latin typeface="Consolas" panose="020B0609020204030204" pitchFamily="49" charset="0"/>
              </a:rPr>
              <a:t>str_to_arr_udf</a:t>
            </a:r>
            <a:r>
              <a:rPr lang="en-US" b="0" u="none" dirty="0">
                <a:latin typeface="Consolas" panose="020B0609020204030204" pitchFamily="49" charset="0"/>
              </a:rPr>
              <a:t>(answer["consequent"]))</a:t>
            </a:r>
          </a:p>
          <a:p>
            <a:r>
              <a:rPr lang="en-US" b="0" u="none" dirty="0" err="1">
                <a:latin typeface="Consolas" panose="020B0609020204030204" pitchFamily="49" charset="0"/>
              </a:rPr>
              <a:t>answer.write.option</a:t>
            </a:r>
            <a:r>
              <a:rPr lang="en-US" b="0" u="none" dirty="0">
                <a:latin typeface="Consolas" panose="020B0609020204030204" pitchFamily="49" charset="0"/>
              </a:rPr>
              <a:t>("</a:t>
            </a:r>
            <a:r>
              <a:rPr lang="en-US" b="0" u="none" dirty="0" err="1">
                <a:latin typeface="Consolas" panose="020B0609020204030204" pitchFamily="49" charset="0"/>
              </a:rPr>
              <a:t>header",True</a:t>
            </a:r>
            <a:r>
              <a:rPr lang="en-US" b="0" u="none" dirty="0">
                <a:latin typeface="Consolas" panose="020B0609020204030204" pitchFamily="49" charset="0"/>
              </a:rPr>
              <a:t>).csv("/</a:t>
            </a:r>
            <a:r>
              <a:rPr lang="en-US" b="0" u="none" dirty="0" err="1">
                <a:latin typeface="Consolas" panose="020B0609020204030204" pitchFamily="49" charset="0"/>
              </a:rPr>
              <a:t>mydata</a:t>
            </a:r>
            <a:r>
              <a:rPr lang="en-US" b="0" u="none" dirty="0">
                <a:latin typeface="Consolas" panose="020B0609020204030204" pitchFamily="49" charset="0"/>
              </a:rPr>
              <a:t>/output/data_support_4e-</a:t>
            </a:r>
            <a:r>
              <a:rPr lang="en-US" altLang="zh-CN" b="0" u="none" dirty="0">
                <a:latin typeface="Consolas" panose="020B0609020204030204" pitchFamily="49" charset="0"/>
              </a:rPr>
              <a:t>6</a:t>
            </a:r>
            <a:r>
              <a:rPr lang="en-US" b="0" u="none" dirty="0">
                <a:latin typeface="Consolas" panose="020B0609020204030204" pitchFamily="49" charset="0"/>
              </a:rPr>
              <a:t>_confidence_0.4")</a:t>
            </a:r>
          </a:p>
          <a:p>
            <a:r>
              <a:rPr lang="en-US" b="0" u="none" dirty="0" err="1">
                <a:latin typeface="Consolas" panose="020B0609020204030204" pitchFamily="49" charset="0"/>
              </a:rPr>
              <a:t>spark.stop</a:t>
            </a:r>
            <a:r>
              <a:rPr lang="en-US" b="0" u="none" dirty="0">
                <a:latin typeface="Consolas" panose="020B0609020204030204" pitchFamily="49" charset="0"/>
              </a:rPr>
              <a:t>()</a:t>
            </a:r>
            <a:endParaRPr lang="en-US" altLang="en-US" b="0" u="none" dirty="0">
              <a:latin typeface="Consolas" panose="020B0609020204030204" pitchFamily="49" charset="0"/>
            </a:endParaRPr>
          </a:p>
        </p:txBody>
      </p:sp>
    </p:spTree>
    <p:extLst>
      <p:ext uri="{BB962C8B-B14F-4D97-AF65-F5344CB8AC3E}">
        <p14:creationId xmlns:p14="http://schemas.microsoft.com/office/powerpoint/2010/main" val="3292135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户外, 建筑物, 围栏, 砖形&#10;&#10;已生成极高可信度的说明">
            <a:extLst>
              <a:ext uri="{FF2B5EF4-FFF2-40B4-BE49-F238E27FC236}">
                <a16:creationId xmlns:a16="http://schemas.microsoft.com/office/drawing/2014/main" id="{AF9CFBCA-4180-4032-9B9B-58C7466E9F4A}"/>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t="6282" b="16461"/>
          <a:stretch/>
        </p:blipFill>
        <p:spPr>
          <a:xfrm>
            <a:off x="0" y="-1"/>
            <a:ext cx="12192000" cy="6271867"/>
          </a:xfrm>
          <a:prstGeom prst="rect">
            <a:avLst/>
          </a:prstGeom>
        </p:spPr>
      </p:pic>
      <p:sp>
        <p:nvSpPr>
          <p:cNvPr id="4" name="矩形 3">
            <a:extLst>
              <a:ext uri="{FF2B5EF4-FFF2-40B4-BE49-F238E27FC236}">
                <a16:creationId xmlns:a16="http://schemas.microsoft.com/office/drawing/2014/main" id="{129C6537-8974-402F-95E8-6D8AC16E187F}"/>
              </a:ext>
            </a:extLst>
          </p:cNvPr>
          <p:cNvSpPr/>
          <p:nvPr/>
        </p:nvSpPr>
        <p:spPr>
          <a:xfrm>
            <a:off x="0" y="4437529"/>
            <a:ext cx="12192000" cy="2420471"/>
          </a:xfrm>
          <a:prstGeom prst="rect">
            <a:avLst/>
          </a:prstGeom>
          <a:solidFill>
            <a:srgbClr val="0E41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341CA6A-6C26-4353-8984-22E9FE970A4B}"/>
              </a:ext>
            </a:extLst>
          </p:cNvPr>
          <p:cNvSpPr/>
          <p:nvPr/>
        </p:nvSpPr>
        <p:spPr>
          <a:xfrm>
            <a:off x="322729" y="3294529"/>
            <a:ext cx="3025589" cy="2003612"/>
          </a:xfrm>
          <a:prstGeom prst="rect">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altLang="zh-CN" sz="11500" i="1" spc="600" dirty="0">
                <a:latin typeface="Adobe Gothic Std B" panose="020B0800000000000000" pitchFamily="34" charset="-128"/>
                <a:ea typeface="Adobe Gothic Std B" panose="020B0800000000000000" pitchFamily="34" charset="-128"/>
              </a:rPr>
              <a:t>03</a:t>
            </a:r>
            <a:endParaRPr lang="zh-CN" altLang="en-US" sz="11500" i="1" spc="600" dirty="0">
              <a:latin typeface="Adobe Gothic Std B" panose="020B0800000000000000" pitchFamily="34" charset="-128"/>
            </a:endParaRPr>
          </a:p>
        </p:txBody>
      </p:sp>
      <p:sp>
        <p:nvSpPr>
          <p:cNvPr id="6" name="文本框 5">
            <a:extLst>
              <a:ext uri="{FF2B5EF4-FFF2-40B4-BE49-F238E27FC236}">
                <a16:creationId xmlns:a16="http://schemas.microsoft.com/office/drawing/2014/main" id="{CD36A478-9F86-472C-A1E8-10880EBDED0B}"/>
              </a:ext>
            </a:extLst>
          </p:cNvPr>
          <p:cNvSpPr txBox="1"/>
          <p:nvPr/>
        </p:nvSpPr>
        <p:spPr>
          <a:xfrm>
            <a:off x="322729" y="5469108"/>
            <a:ext cx="8347165" cy="461665"/>
          </a:xfrm>
          <a:prstGeom prst="rect">
            <a:avLst/>
          </a:prstGeom>
          <a:noFill/>
        </p:spPr>
        <p:txBody>
          <a:bodyPr wrap="square" rtlCol="0">
            <a:spAutoFit/>
          </a:bodyPr>
          <a:lstStyle/>
          <a:p>
            <a:pPr marL="171450" lvl="0" indent="-171450">
              <a:buFont typeface="Arial" panose="020B0604020202020204" pitchFamily="34" charset="0"/>
              <a:buChar char="•"/>
            </a:pPr>
            <a:r>
              <a:rPr lang="en-US" altLang="zh-CN" sz="2400" dirty="0"/>
              <a:t> </a:t>
            </a:r>
            <a:r>
              <a:rPr lang="zh-CN" altLang="en-US" sz="2400" dirty="0"/>
              <a:t>基于</a:t>
            </a:r>
            <a:r>
              <a:rPr lang="en-US" altLang="zh-CN" sz="2400" dirty="0"/>
              <a:t>Spark</a:t>
            </a:r>
            <a:r>
              <a:rPr lang="zh-CN" altLang="en-US" sz="2400" dirty="0"/>
              <a:t>的数据计算</a:t>
            </a:r>
            <a:r>
              <a:rPr lang="en-US" altLang="zh-CN" sz="2400" dirty="0"/>
              <a:t>		</a:t>
            </a:r>
            <a:endParaRPr lang="zh-CN" altLang="en-US" sz="2400" dirty="0">
              <a:solidFill>
                <a:schemeClr val="bg1"/>
              </a:solidFill>
            </a:endParaRPr>
          </a:p>
        </p:txBody>
      </p:sp>
    </p:spTree>
    <p:extLst>
      <p:ext uri="{BB962C8B-B14F-4D97-AF65-F5344CB8AC3E}">
        <p14:creationId xmlns:p14="http://schemas.microsoft.com/office/powerpoint/2010/main" val="36243167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3">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 name="标题 1">
            <a:extLst>
              <a:ext uri="{FF2B5EF4-FFF2-40B4-BE49-F238E27FC236}">
                <a16:creationId xmlns:a16="http://schemas.microsoft.com/office/drawing/2014/main" id="{37075CF9-60E9-D4FE-7101-C9DF0F76182C}"/>
              </a:ext>
            </a:extLst>
          </p:cNvPr>
          <p:cNvSpPr txBox="1">
            <a:spLocks/>
          </p:cNvSpPr>
          <p:nvPr/>
        </p:nvSpPr>
        <p:spPr>
          <a:xfrm>
            <a:off x="838200" y="160362"/>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a:latin typeface="宋体" panose="02010600030101010101" pitchFamily="2" charset="-122"/>
                <a:ea typeface="宋体" panose="02010600030101010101" pitchFamily="2" charset="-122"/>
              </a:rPr>
              <a:t>Spark</a:t>
            </a:r>
            <a:endParaRPr lang="zh-CN" altLang="en-US" sz="4000" dirty="0">
              <a:latin typeface="宋体" panose="02010600030101010101" pitchFamily="2" charset="-122"/>
              <a:ea typeface="宋体" panose="02010600030101010101" pitchFamily="2" charset="-122"/>
            </a:endParaRPr>
          </a:p>
        </p:txBody>
      </p:sp>
      <p:sp>
        <p:nvSpPr>
          <p:cNvPr id="3" name="文本框 2">
            <a:extLst>
              <a:ext uri="{FF2B5EF4-FFF2-40B4-BE49-F238E27FC236}">
                <a16:creationId xmlns:a16="http://schemas.microsoft.com/office/drawing/2014/main" id="{986C87DC-65FD-312F-4C51-4EDF0F8F2377}"/>
              </a:ext>
            </a:extLst>
          </p:cNvPr>
          <p:cNvSpPr txBox="1"/>
          <p:nvPr/>
        </p:nvSpPr>
        <p:spPr>
          <a:xfrm>
            <a:off x="838200" y="1416653"/>
            <a:ext cx="9871364" cy="178510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altLang="zh-CN" sz="2000" dirty="0">
                <a:latin typeface="宋体" panose="02010600030101010101" pitchFamily="2" charset="-122"/>
                <a:ea typeface="宋体" panose="02010600030101010101" pitchFamily="2" charset="-122"/>
              </a:rPr>
              <a:t>Spark</a:t>
            </a:r>
            <a:r>
              <a:rPr lang="zh-CN" altLang="en-US" sz="2000" dirty="0">
                <a:latin typeface="宋体" panose="02010600030101010101" pitchFamily="2" charset="-122"/>
                <a:ea typeface="宋体" panose="02010600030101010101" pitchFamily="2" charset="-122"/>
              </a:rPr>
              <a:t>计算模式多样，提供了多种数据集操作类型，编程模型比</a:t>
            </a:r>
            <a:r>
              <a:rPr lang="en-US" altLang="zh-CN" sz="2000" dirty="0">
                <a:latin typeface="宋体" panose="02010600030101010101" pitchFamily="2" charset="-122"/>
                <a:ea typeface="宋体" panose="02010600030101010101" pitchFamily="2" charset="-122"/>
              </a:rPr>
              <a:t>MapReduce</a:t>
            </a:r>
            <a:r>
              <a:rPr lang="zh-CN" altLang="en-US" sz="2000" dirty="0">
                <a:latin typeface="宋体" panose="02010600030101010101" pitchFamily="2" charset="-122"/>
                <a:ea typeface="宋体" panose="02010600030101010101" pitchFamily="2" charset="-122"/>
              </a:rPr>
              <a:t>更灵活</a:t>
            </a:r>
          </a:p>
          <a:p>
            <a:pPr marL="342900" indent="-342900">
              <a:lnSpc>
                <a:spcPct val="150000"/>
              </a:lnSpc>
              <a:buFont typeface="Arial" panose="020B0604020202020204" pitchFamily="34" charset="0"/>
              <a:buChar char="•"/>
            </a:pPr>
            <a:r>
              <a:rPr lang="zh-CN" altLang="en-US" sz="2000" dirty="0">
                <a:latin typeface="宋体" panose="02010600030101010101" pitchFamily="2" charset="-122"/>
                <a:ea typeface="宋体" panose="02010600030101010101" pitchFamily="2" charset="-122"/>
              </a:rPr>
              <a:t>提供了内存计算，带来了更高的迭代运算效率，大大减少了</a:t>
            </a:r>
            <a:r>
              <a:rPr lang="en-US" altLang="zh-CN" sz="2000" dirty="0">
                <a:latin typeface="宋体" panose="02010600030101010101" pitchFamily="2" charset="-122"/>
                <a:ea typeface="宋体" panose="02010600030101010101" pitchFamily="2" charset="-122"/>
              </a:rPr>
              <a:t>IO</a:t>
            </a:r>
            <a:r>
              <a:rPr lang="zh-CN" altLang="en-US" sz="2000" dirty="0">
                <a:latin typeface="宋体" panose="02010600030101010101" pitchFamily="2" charset="-122"/>
                <a:ea typeface="宋体" panose="02010600030101010101" pitchFamily="2" charset="-122"/>
              </a:rPr>
              <a:t>开销</a:t>
            </a:r>
          </a:p>
          <a:p>
            <a:pPr marL="342900" indent="-342900">
              <a:lnSpc>
                <a:spcPct val="150000"/>
              </a:lnSpc>
              <a:buFont typeface="Arial" panose="020B0604020202020204" pitchFamily="34" charset="0"/>
              <a:buChar char="•"/>
            </a:pPr>
            <a:r>
              <a:rPr lang="zh-CN" altLang="en-US" sz="2000" dirty="0">
                <a:latin typeface="宋体" panose="02010600030101010101" pitchFamily="2" charset="-122"/>
                <a:ea typeface="宋体" panose="02010600030101010101" pitchFamily="2" charset="-122"/>
              </a:rPr>
              <a:t>基于</a:t>
            </a:r>
            <a:r>
              <a:rPr lang="en-US" altLang="zh-CN" sz="2000" dirty="0">
                <a:latin typeface="宋体" panose="02010600030101010101" pitchFamily="2" charset="-122"/>
                <a:ea typeface="宋体" panose="02010600030101010101" pitchFamily="2" charset="-122"/>
              </a:rPr>
              <a:t>DAG</a:t>
            </a:r>
            <a:r>
              <a:rPr lang="zh-CN" altLang="en-US" sz="2000" dirty="0">
                <a:latin typeface="宋体" panose="02010600030101010101" pitchFamily="2" charset="-122"/>
                <a:ea typeface="宋体" panose="02010600030101010101" pitchFamily="2" charset="-122"/>
              </a:rPr>
              <a:t>的任务调度执行机制，优于</a:t>
            </a:r>
            <a:r>
              <a:rPr lang="en-US" altLang="zh-CN" sz="2000" dirty="0">
                <a:latin typeface="宋体" panose="02010600030101010101" pitchFamily="2" charset="-122"/>
                <a:ea typeface="宋体" panose="02010600030101010101" pitchFamily="2" charset="-122"/>
              </a:rPr>
              <a:t>MapReduce</a:t>
            </a:r>
            <a:r>
              <a:rPr lang="zh-CN" altLang="en-US" sz="2000" dirty="0">
                <a:latin typeface="宋体" panose="02010600030101010101" pitchFamily="2" charset="-122"/>
                <a:ea typeface="宋体" panose="02010600030101010101" pitchFamily="2" charset="-122"/>
              </a:rPr>
              <a:t>的迭代执行机制</a:t>
            </a:r>
            <a:endParaRPr lang="en-US" altLang="zh-CN" sz="2000" dirty="0">
              <a:latin typeface="宋体" panose="02010600030101010101" pitchFamily="2" charset="-122"/>
              <a:ea typeface="宋体" panose="02010600030101010101" pitchFamily="2" charset="-122"/>
              <a:cs typeface="Times New Roman" panose="02020603050405020304" pitchFamily="18" charset="0"/>
            </a:endParaRPr>
          </a:p>
          <a:p>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996893B7-376A-8856-81C1-569E59FA2F82}"/>
              </a:ext>
            </a:extLst>
          </p:cNvPr>
          <p:cNvPicPr>
            <a:picLocks noChangeAspect="1"/>
          </p:cNvPicPr>
          <p:nvPr/>
        </p:nvPicPr>
        <p:blipFill>
          <a:blip r:embed="rId4"/>
          <a:stretch>
            <a:fillRect/>
          </a:stretch>
        </p:blipFill>
        <p:spPr>
          <a:xfrm>
            <a:off x="4997448" y="3366655"/>
            <a:ext cx="6695787" cy="3051132"/>
          </a:xfrm>
          <a:prstGeom prst="rect">
            <a:avLst/>
          </a:prstGeom>
        </p:spPr>
      </p:pic>
      <p:sp>
        <p:nvSpPr>
          <p:cNvPr id="5" name="文本框 4">
            <a:extLst>
              <a:ext uri="{FF2B5EF4-FFF2-40B4-BE49-F238E27FC236}">
                <a16:creationId xmlns:a16="http://schemas.microsoft.com/office/drawing/2014/main" id="{4E1B3A8F-CC96-CFD2-4C5E-FC44DEB5F459}"/>
              </a:ext>
            </a:extLst>
          </p:cNvPr>
          <p:cNvSpPr txBox="1"/>
          <p:nvPr/>
        </p:nvSpPr>
        <p:spPr>
          <a:xfrm>
            <a:off x="1004454" y="3494835"/>
            <a:ext cx="3373583" cy="1842107"/>
          </a:xfrm>
          <a:prstGeom prst="rect">
            <a:avLst/>
          </a:prstGeom>
          <a:noFill/>
        </p:spPr>
        <p:txBody>
          <a:bodyPr wrap="square" rtlCol="0">
            <a:spAutoFit/>
          </a:bodyPr>
          <a:lstStyle/>
          <a:p>
            <a:pPr>
              <a:lnSpc>
                <a:spcPct val="200000"/>
              </a:lnSpc>
            </a:pPr>
            <a:r>
              <a:rPr lang="en-US" altLang="zh-CN" sz="2000" b="1" dirty="0">
                <a:latin typeface="宋体" panose="02010600030101010101" pitchFamily="2" charset="-122"/>
                <a:ea typeface="宋体" panose="02010600030101010101" pitchFamily="2" charset="-122"/>
              </a:rPr>
              <a:t>Spark</a:t>
            </a:r>
          </a:p>
          <a:p>
            <a:pPr>
              <a:lnSpc>
                <a:spcPct val="200000"/>
              </a:lnSpc>
            </a:pPr>
            <a:r>
              <a:rPr lang="zh-CN" altLang="en-US" sz="2000" b="1" dirty="0">
                <a:latin typeface="宋体" panose="02010600030101010101" pitchFamily="2" charset="-122"/>
                <a:ea typeface="宋体" panose="02010600030101010101" pitchFamily="2" charset="-122"/>
              </a:rPr>
              <a:t>借助</a:t>
            </a:r>
            <a:r>
              <a:rPr lang="en-US" altLang="zh-CN" sz="2000" b="1" dirty="0">
                <a:latin typeface="宋体" panose="02010600030101010101" pitchFamily="2" charset="-122"/>
                <a:ea typeface="宋体" panose="02010600030101010101" pitchFamily="2" charset="-122"/>
              </a:rPr>
              <a:t>HDFS</a:t>
            </a:r>
            <a:r>
              <a:rPr lang="zh-CN" altLang="en-US" sz="2000" b="1" dirty="0">
                <a:latin typeface="宋体" panose="02010600030101010101" pitchFamily="2" charset="-122"/>
                <a:ea typeface="宋体" panose="02010600030101010101" pitchFamily="2" charset="-122"/>
              </a:rPr>
              <a:t>实现分布式存储</a:t>
            </a:r>
            <a:endParaRPr lang="en-US" altLang="zh-CN" sz="2000" b="1" dirty="0">
              <a:latin typeface="宋体" panose="02010600030101010101" pitchFamily="2" charset="-122"/>
              <a:ea typeface="宋体" panose="02010600030101010101" pitchFamily="2" charset="-122"/>
            </a:endParaRPr>
          </a:p>
          <a:p>
            <a:pPr>
              <a:lnSpc>
                <a:spcPct val="200000"/>
              </a:lnSpc>
            </a:pPr>
            <a:r>
              <a:rPr lang="zh-CN" altLang="en-US" sz="2000" b="1" dirty="0">
                <a:latin typeface="宋体" panose="02010600030101010101" pitchFamily="2" charset="-122"/>
                <a:ea typeface="宋体" panose="02010600030101010101" pitchFamily="2" charset="-122"/>
              </a:rPr>
              <a:t>借助</a:t>
            </a:r>
            <a:r>
              <a:rPr lang="en-US" altLang="zh-CN" sz="2000" b="1" dirty="0">
                <a:latin typeface="宋体" panose="02010600030101010101" pitchFamily="2" charset="-122"/>
                <a:ea typeface="宋体" panose="02010600030101010101" pitchFamily="2" charset="-122"/>
              </a:rPr>
              <a:t>YARN</a:t>
            </a:r>
            <a:r>
              <a:rPr lang="zh-CN" altLang="en-US" sz="2000" b="1" dirty="0">
                <a:latin typeface="宋体" panose="02010600030101010101" pitchFamily="2" charset="-122"/>
                <a:ea typeface="宋体" panose="02010600030101010101" pitchFamily="2" charset="-122"/>
              </a:rPr>
              <a:t>实现资源调度管理</a:t>
            </a:r>
            <a:endParaRPr lang="zh-CN" altLang="en-US" sz="2000" b="1"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0361607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3">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 name="标题 1">
            <a:extLst>
              <a:ext uri="{FF2B5EF4-FFF2-40B4-BE49-F238E27FC236}">
                <a16:creationId xmlns:a16="http://schemas.microsoft.com/office/drawing/2014/main" id="{356E6001-E71F-BE9F-F484-AE42BE635ECA}"/>
              </a:ext>
            </a:extLst>
          </p:cNvPr>
          <p:cNvSpPr txBox="1">
            <a:spLocks/>
          </p:cNvSpPr>
          <p:nvPr/>
        </p:nvSpPr>
        <p:spPr>
          <a:xfrm>
            <a:off x="838200" y="160362"/>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a:latin typeface="宋体" panose="02010600030101010101" pitchFamily="2" charset="-122"/>
                <a:ea typeface="宋体" panose="02010600030101010101" pitchFamily="2" charset="-122"/>
              </a:rPr>
              <a:t>分布式存储：</a:t>
            </a:r>
            <a:r>
              <a:rPr lang="en-US" altLang="zh-CN" sz="4000">
                <a:latin typeface="宋体" panose="02010600030101010101" pitchFamily="2" charset="-122"/>
                <a:ea typeface="宋体" panose="02010600030101010101" pitchFamily="2" charset="-122"/>
              </a:rPr>
              <a:t>HDFS</a:t>
            </a:r>
            <a:endParaRPr lang="zh-CN" altLang="en-US" sz="4000" dirty="0">
              <a:latin typeface="宋体" panose="02010600030101010101" pitchFamily="2" charset="-122"/>
              <a:ea typeface="宋体" panose="02010600030101010101" pitchFamily="2" charset="-122"/>
            </a:endParaRPr>
          </a:p>
        </p:txBody>
      </p:sp>
      <p:sp>
        <p:nvSpPr>
          <p:cNvPr id="3" name="文本框 2">
            <a:extLst>
              <a:ext uri="{FF2B5EF4-FFF2-40B4-BE49-F238E27FC236}">
                <a16:creationId xmlns:a16="http://schemas.microsoft.com/office/drawing/2014/main" id="{266EC009-46E7-06A4-A44B-ACC6B9565995}"/>
              </a:ext>
            </a:extLst>
          </p:cNvPr>
          <p:cNvSpPr txBox="1"/>
          <p:nvPr/>
        </p:nvSpPr>
        <p:spPr>
          <a:xfrm>
            <a:off x="907474" y="1541341"/>
            <a:ext cx="3858490" cy="4650568"/>
          </a:xfrm>
          <a:prstGeom prst="rect">
            <a:avLst/>
          </a:prstGeom>
          <a:noFill/>
        </p:spPr>
        <p:txBody>
          <a:bodyPr wrap="square" rtlCol="0">
            <a:spAutoFit/>
          </a:bodyPr>
          <a:lstStyle/>
          <a:p>
            <a:pPr>
              <a:lnSpc>
                <a:spcPct val="150000"/>
              </a:lnSpc>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HDFS</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：用于将大规模数据存储到多个服务器集群上</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50000"/>
              </a:lnSpc>
              <a:buFont typeface="Arial" panose="020B0604020202020204" pitchFamily="34" charset="0"/>
              <a:buChar char="•"/>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Block</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：数据块，通常是</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64M</a:t>
            </a:r>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50000"/>
              </a:lnSpc>
              <a:buFont typeface="Arial" panose="020B0604020202020204" pitchFamily="34" charset="0"/>
              <a:buChar char="•"/>
            </a:pP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NameNode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：保存文件系统的所有元数据，包括目录、文件和块信息，维护文件在群集中的位置和文件系统的命名空间</a:t>
            </a:r>
          </a:p>
          <a:p>
            <a:pPr marL="342900" indent="-342900">
              <a:lnSpc>
                <a:spcPct val="150000"/>
              </a:lnSpc>
              <a:buFont typeface="Arial" panose="020B0604020202020204" pitchFamily="34" charset="0"/>
              <a:buChar char="•"/>
            </a:pP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DataNode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：保存文件系统的所有数据块，以及向客户端提供这些块的读写访问服务</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8402C2FB-8AB0-E6FC-710E-DF71A740CF6F}"/>
              </a:ext>
            </a:extLst>
          </p:cNvPr>
          <p:cNvPicPr>
            <a:picLocks noChangeAspect="1"/>
          </p:cNvPicPr>
          <p:nvPr/>
        </p:nvPicPr>
        <p:blipFill>
          <a:blip r:embed="rId4"/>
          <a:stretch>
            <a:fillRect/>
          </a:stretch>
        </p:blipFill>
        <p:spPr>
          <a:xfrm>
            <a:off x="5588324" y="1302328"/>
            <a:ext cx="5740314" cy="2598123"/>
          </a:xfrm>
          <a:prstGeom prst="rect">
            <a:avLst/>
          </a:prstGeom>
        </p:spPr>
      </p:pic>
      <p:pic>
        <p:nvPicPr>
          <p:cNvPr id="5" name="图片 4">
            <a:extLst>
              <a:ext uri="{FF2B5EF4-FFF2-40B4-BE49-F238E27FC236}">
                <a16:creationId xmlns:a16="http://schemas.microsoft.com/office/drawing/2014/main" id="{B7C88A96-7CD7-F807-4BA7-3016DAA31E46}"/>
              </a:ext>
            </a:extLst>
          </p:cNvPr>
          <p:cNvPicPr>
            <a:picLocks noChangeAspect="1"/>
          </p:cNvPicPr>
          <p:nvPr/>
        </p:nvPicPr>
        <p:blipFill>
          <a:blip r:embed="rId5"/>
          <a:stretch>
            <a:fillRect/>
          </a:stretch>
        </p:blipFill>
        <p:spPr>
          <a:xfrm>
            <a:off x="5888182" y="3987946"/>
            <a:ext cx="5140036" cy="2299368"/>
          </a:xfrm>
          <a:prstGeom prst="rect">
            <a:avLst/>
          </a:prstGeom>
        </p:spPr>
      </p:pic>
    </p:spTree>
    <p:extLst>
      <p:ext uri="{BB962C8B-B14F-4D97-AF65-F5344CB8AC3E}">
        <p14:creationId xmlns:p14="http://schemas.microsoft.com/office/powerpoint/2010/main" val="1980947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E7D4FB70-6279-4DDB-A01D-0BFCFCE384B4}"/>
              </a:ext>
            </a:extLst>
          </p:cNvPr>
          <p:cNvGrpSpPr/>
          <p:nvPr/>
        </p:nvGrpSpPr>
        <p:grpSpPr>
          <a:xfrm>
            <a:off x="0" y="147919"/>
            <a:ext cx="10188388" cy="733347"/>
            <a:chOff x="1026459" y="557573"/>
            <a:chExt cx="10188388" cy="733347"/>
          </a:xfrm>
        </p:grpSpPr>
        <p:sp>
          <p:nvSpPr>
            <p:cNvPr id="4" name="矩形 3">
              <a:extLst>
                <a:ext uri="{FF2B5EF4-FFF2-40B4-BE49-F238E27FC236}">
                  <a16:creationId xmlns:a16="http://schemas.microsoft.com/office/drawing/2014/main" id="{758937F8-684B-4CFF-92F6-13A6D38C97F5}"/>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图片包含 户外, 标牌&#10;&#10;已生成极高可信度的说明">
              <a:extLst>
                <a:ext uri="{FF2B5EF4-FFF2-40B4-BE49-F238E27FC236}">
                  <a16:creationId xmlns:a16="http://schemas.microsoft.com/office/drawing/2014/main" id="{CA4DE720-28BA-46B2-AF07-492360FA90B7}"/>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pic>
        <p:nvPicPr>
          <p:cNvPr id="6" name="图片 5" descr="图片包含 户外, 树, 天空, 水&#10;&#10;已生成极高可信度的说明">
            <a:extLst>
              <a:ext uri="{FF2B5EF4-FFF2-40B4-BE49-F238E27FC236}">
                <a16:creationId xmlns:a16="http://schemas.microsoft.com/office/drawing/2014/main" id="{DBEA2A3E-5CC0-4918-AA06-5512D17FFBB3}"/>
              </a:ext>
            </a:extLst>
          </p:cNvPr>
          <p:cNvPicPr>
            <a:picLocks noChangeAspect="1"/>
          </p:cNvPicPr>
          <p:nvPr/>
        </p:nvPicPr>
        <p:blipFill rotWithShape="1">
          <a:blip r:embed="rId3">
            <a:extLst>
              <a:ext uri="{28A0092B-C50C-407E-A947-70E740481C1C}">
                <a14:useLocalDpi xmlns:a14="http://schemas.microsoft.com/office/drawing/2010/main" val="0"/>
              </a:ext>
            </a:extLst>
          </a:blip>
          <a:srcRect t="34738" b="33999"/>
          <a:stretch/>
        </p:blipFill>
        <p:spPr>
          <a:xfrm>
            <a:off x="0" y="1035905"/>
            <a:ext cx="12192000" cy="2541494"/>
          </a:xfrm>
          <a:prstGeom prst="rect">
            <a:avLst/>
          </a:prstGeom>
        </p:spPr>
      </p:pic>
      <p:sp>
        <p:nvSpPr>
          <p:cNvPr id="7" name="文本框 6">
            <a:extLst>
              <a:ext uri="{FF2B5EF4-FFF2-40B4-BE49-F238E27FC236}">
                <a16:creationId xmlns:a16="http://schemas.microsoft.com/office/drawing/2014/main" id="{68EFFF46-B9C1-4482-BC38-D92C0EB33059}"/>
              </a:ext>
            </a:extLst>
          </p:cNvPr>
          <p:cNvSpPr txBox="1"/>
          <p:nvPr/>
        </p:nvSpPr>
        <p:spPr>
          <a:xfrm>
            <a:off x="94129" y="256149"/>
            <a:ext cx="1159292" cy="584775"/>
          </a:xfrm>
          <a:prstGeom prst="rect">
            <a:avLst/>
          </a:prstGeom>
          <a:noFill/>
        </p:spPr>
        <p:txBody>
          <a:bodyPr wrap="none" rtlCol="0">
            <a:spAutoFit/>
          </a:bodyPr>
          <a:lstStyle/>
          <a:p>
            <a:r>
              <a:rPr lang="zh-CN" altLang="en-US" sz="3200" spc="600" dirty="0">
                <a:solidFill>
                  <a:schemeClr val="bg1"/>
                </a:solidFill>
                <a:latin typeface="Adobe Gothic Std B" panose="020B0800000000000000" pitchFamily="34" charset="-128"/>
                <a:ea typeface="Adobe Gothic Std B" panose="020B0800000000000000" pitchFamily="34" charset="-128"/>
              </a:rPr>
              <a:t>目录</a:t>
            </a:r>
            <a:endParaRPr lang="zh-CN" altLang="en-US" sz="3200" spc="600" dirty="0">
              <a:solidFill>
                <a:schemeClr val="bg1"/>
              </a:solidFill>
              <a:latin typeface="Adobe Gothic Std B" panose="020B0800000000000000" pitchFamily="34" charset="-128"/>
            </a:endParaRPr>
          </a:p>
        </p:txBody>
      </p:sp>
      <p:grpSp>
        <p:nvGrpSpPr>
          <p:cNvPr id="16" name="组合 15">
            <a:extLst>
              <a:ext uri="{FF2B5EF4-FFF2-40B4-BE49-F238E27FC236}">
                <a16:creationId xmlns:a16="http://schemas.microsoft.com/office/drawing/2014/main" id="{34218574-BB1D-40D3-A728-D4B6A4AE65C2}"/>
              </a:ext>
            </a:extLst>
          </p:cNvPr>
          <p:cNvGrpSpPr/>
          <p:nvPr/>
        </p:nvGrpSpPr>
        <p:grpSpPr>
          <a:xfrm>
            <a:off x="537882" y="4034118"/>
            <a:ext cx="4545106" cy="497542"/>
            <a:chOff x="537882" y="4034118"/>
            <a:chExt cx="4545106" cy="497542"/>
          </a:xfrm>
        </p:grpSpPr>
        <p:sp>
          <p:nvSpPr>
            <p:cNvPr id="14" name="矩形 13">
              <a:extLst>
                <a:ext uri="{FF2B5EF4-FFF2-40B4-BE49-F238E27FC236}">
                  <a16:creationId xmlns:a16="http://schemas.microsoft.com/office/drawing/2014/main" id="{2EE751EA-6EE4-4C0D-9B23-0DC85D00099F}"/>
                </a:ext>
              </a:extLst>
            </p:cNvPr>
            <p:cNvSpPr/>
            <p:nvPr/>
          </p:nvSpPr>
          <p:spPr>
            <a:xfrm>
              <a:off x="537882" y="4034118"/>
              <a:ext cx="497542" cy="497542"/>
            </a:xfrm>
            <a:prstGeom prst="rect">
              <a:avLst/>
            </a:prstGeom>
            <a:solidFill>
              <a:srgbClr val="2F52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dobe Gothic Std B" panose="020B0800000000000000" pitchFamily="34" charset="-128"/>
                  <a:ea typeface="Adobe Gothic Std B" panose="020B0800000000000000" pitchFamily="34" charset="-128"/>
                </a:rPr>
                <a:t>01</a:t>
              </a:r>
              <a:endParaRPr lang="zh-CN" altLang="en-US" sz="2000" dirty="0">
                <a:latin typeface="Adobe Gothic Std B" panose="020B0800000000000000" pitchFamily="34" charset="-128"/>
              </a:endParaRPr>
            </a:p>
          </p:txBody>
        </p:sp>
        <p:sp>
          <p:nvSpPr>
            <p:cNvPr id="15" name="矩形 14">
              <a:extLst>
                <a:ext uri="{FF2B5EF4-FFF2-40B4-BE49-F238E27FC236}">
                  <a16:creationId xmlns:a16="http://schemas.microsoft.com/office/drawing/2014/main" id="{7BBD8D3F-0A2B-4BD1-9D0B-E571D8D73091}"/>
                </a:ext>
              </a:extLst>
            </p:cNvPr>
            <p:cNvSpPr/>
            <p:nvPr/>
          </p:nvSpPr>
          <p:spPr>
            <a:xfrm>
              <a:off x="1035424" y="4034118"/>
              <a:ext cx="4047564" cy="4975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t>  </a:t>
              </a:r>
              <a:r>
                <a:rPr lang="zh-CN" altLang="en-US" dirty="0"/>
                <a:t>基于</a:t>
              </a:r>
              <a:r>
                <a:rPr lang="en-US" altLang="zh-CN" dirty="0" err="1"/>
                <a:t>jieba</a:t>
              </a:r>
              <a:r>
                <a:rPr lang="zh-CN" altLang="en-US" dirty="0"/>
                <a:t>和</a:t>
              </a:r>
              <a:r>
                <a:rPr lang="en-US" altLang="zh-CN" dirty="0" err="1"/>
                <a:t>HanLP</a:t>
              </a:r>
              <a:r>
                <a:rPr lang="zh-CN" altLang="en-US" dirty="0"/>
                <a:t>的数据预处理</a:t>
              </a:r>
              <a:r>
                <a:rPr lang="en-US" altLang="zh-CN" dirty="0"/>
                <a:t>	</a:t>
              </a:r>
            </a:p>
          </p:txBody>
        </p:sp>
      </p:grpSp>
      <p:grpSp>
        <p:nvGrpSpPr>
          <p:cNvPr id="17" name="组合 16">
            <a:extLst>
              <a:ext uri="{FF2B5EF4-FFF2-40B4-BE49-F238E27FC236}">
                <a16:creationId xmlns:a16="http://schemas.microsoft.com/office/drawing/2014/main" id="{829B2F8C-DA90-4C0F-AD7A-E840AFFE9DFA}"/>
              </a:ext>
            </a:extLst>
          </p:cNvPr>
          <p:cNvGrpSpPr/>
          <p:nvPr/>
        </p:nvGrpSpPr>
        <p:grpSpPr>
          <a:xfrm>
            <a:off x="6096000" y="4034118"/>
            <a:ext cx="4545106" cy="497542"/>
            <a:chOff x="537882" y="4034118"/>
            <a:chExt cx="4545106" cy="497542"/>
          </a:xfrm>
        </p:grpSpPr>
        <p:sp>
          <p:nvSpPr>
            <p:cNvPr id="18" name="矩形 17">
              <a:extLst>
                <a:ext uri="{FF2B5EF4-FFF2-40B4-BE49-F238E27FC236}">
                  <a16:creationId xmlns:a16="http://schemas.microsoft.com/office/drawing/2014/main" id="{91BAC589-D261-4F2B-B8C7-0B17B2DD8515}"/>
                </a:ext>
              </a:extLst>
            </p:cNvPr>
            <p:cNvSpPr/>
            <p:nvPr/>
          </p:nvSpPr>
          <p:spPr>
            <a:xfrm>
              <a:off x="537882" y="4034118"/>
              <a:ext cx="497542" cy="497542"/>
            </a:xfrm>
            <a:prstGeom prst="rect">
              <a:avLst/>
            </a:prstGeom>
            <a:solidFill>
              <a:srgbClr val="2F52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dobe Gothic Std B" panose="020B0800000000000000" pitchFamily="34" charset="-128"/>
                  <a:ea typeface="Adobe Gothic Std B" panose="020B0800000000000000" pitchFamily="34" charset="-128"/>
                </a:rPr>
                <a:t>02</a:t>
              </a:r>
              <a:endParaRPr lang="zh-CN" altLang="en-US" sz="2000" dirty="0">
                <a:latin typeface="Adobe Gothic Std B" panose="020B0800000000000000" pitchFamily="34" charset="-128"/>
              </a:endParaRPr>
            </a:p>
          </p:txBody>
        </p:sp>
        <p:sp>
          <p:nvSpPr>
            <p:cNvPr id="19" name="矩形 18">
              <a:extLst>
                <a:ext uri="{FF2B5EF4-FFF2-40B4-BE49-F238E27FC236}">
                  <a16:creationId xmlns:a16="http://schemas.microsoft.com/office/drawing/2014/main" id="{973DE563-0ACF-4929-9621-9791044B06B3}"/>
                </a:ext>
              </a:extLst>
            </p:cNvPr>
            <p:cNvSpPr/>
            <p:nvPr/>
          </p:nvSpPr>
          <p:spPr>
            <a:xfrm>
              <a:off x="1035424" y="4034118"/>
              <a:ext cx="4047564" cy="4975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zh-CN" altLang="en-US" dirty="0"/>
                <a:t> 基于</a:t>
              </a:r>
              <a:r>
                <a:rPr lang="en-US" altLang="zh-CN" dirty="0"/>
                <a:t>PFP</a:t>
              </a:r>
              <a:r>
                <a:rPr lang="zh-CN" altLang="en-US" dirty="0"/>
                <a:t>的数据分析处理</a:t>
              </a:r>
              <a:endParaRPr lang="en-US" altLang="zh-CN" dirty="0"/>
            </a:p>
          </p:txBody>
        </p:sp>
      </p:grpSp>
      <p:grpSp>
        <p:nvGrpSpPr>
          <p:cNvPr id="20" name="组合 19">
            <a:extLst>
              <a:ext uri="{FF2B5EF4-FFF2-40B4-BE49-F238E27FC236}">
                <a16:creationId xmlns:a16="http://schemas.microsoft.com/office/drawing/2014/main" id="{C6FDE80D-5730-436C-9F4B-ED0650DC6FD6}"/>
              </a:ext>
            </a:extLst>
          </p:cNvPr>
          <p:cNvGrpSpPr/>
          <p:nvPr/>
        </p:nvGrpSpPr>
        <p:grpSpPr>
          <a:xfrm>
            <a:off x="537882" y="5168154"/>
            <a:ext cx="4545106" cy="497542"/>
            <a:chOff x="537882" y="4034118"/>
            <a:chExt cx="4545106" cy="497542"/>
          </a:xfrm>
        </p:grpSpPr>
        <p:sp>
          <p:nvSpPr>
            <p:cNvPr id="21" name="矩形 20">
              <a:extLst>
                <a:ext uri="{FF2B5EF4-FFF2-40B4-BE49-F238E27FC236}">
                  <a16:creationId xmlns:a16="http://schemas.microsoft.com/office/drawing/2014/main" id="{E50C1C68-F11D-42A3-8F24-4A9E4BA03BBC}"/>
                </a:ext>
              </a:extLst>
            </p:cNvPr>
            <p:cNvSpPr/>
            <p:nvPr/>
          </p:nvSpPr>
          <p:spPr>
            <a:xfrm>
              <a:off x="537882" y="4034118"/>
              <a:ext cx="497542" cy="497542"/>
            </a:xfrm>
            <a:prstGeom prst="rect">
              <a:avLst/>
            </a:prstGeom>
            <a:solidFill>
              <a:srgbClr val="2F52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dobe Gothic Std B" panose="020B0800000000000000" pitchFamily="34" charset="-128"/>
                  <a:ea typeface="Adobe Gothic Std B" panose="020B0800000000000000" pitchFamily="34" charset="-128"/>
                </a:rPr>
                <a:t>03</a:t>
              </a:r>
              <a:endParaRPr lang="zh-CN" altLang="en-US" sz="2000" dirty="0">
                <a:latin typeface="Adobe Gothic Std B" panose="020B0800000000000000" pitchFamily="34" charset="-128"/>
              </a:endParaRPr>
            </a:p>
          </p:txBody>
        </p:sp>
        <p:sp>
          <p:nvSpPr>
            <p:cNvPr id="22" name="矩形 21">
              <a:extLst>
                <a:ext uri="{FF2B5EF4-FFF2-40B4-BE49-F238E27FC236}">
                  <a16:creationId xmlns:a16="http://schemas.microsoft.com/office/drawing/2014/main" id="{6462FE90-F912-48AA-A008-8D43B9621E34}"/>
                </a:ext>
              </a:extLst>
            </p:cNvPr>
            <p:cNvSpPr/>
            <p:nvPr/>
          </p:nvSpPr>
          <p:spPr>
            <a:xfrm>
              <a:off x="1035424" y="4034118"/>
              <a:ext cx="4047564" cy="4975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t>  </a:t>
              </a:r>
              <a:r>
                <a:rPr lang="zh-CN" altLang="en-US" dirty="0"/>
                <a:t>基于</a:t>
              </a:r>
              <a:r>
                <a:rPr lang="en-US" altLang="zh-CN" dirty="0"/>
                <a:t>Spark</a:t>
              </a:r>
              <a:r>
                <a:rPr lang="zh-CN" altLang="en-US" dirty="0"/>
                <a:t>的数据计算</a:t>
              </a:r>
              <a:r>
                <a:rPr lang="en-US" altLang="zh-CN" dirty="0"/>
                <a:t>		</a:t>
              </a:r>
            </a:p>
          </p:txBody>
        </p:sp>
      </p:grpSp>
      <p:grpSp>
        <p:nvGrpSpPr>
          <p:cNvPr id="23" name="组合 22">
            <a:extLst>
              <a:ext uri="{FF2B5EF4-FFF2-40B4-BE49-F238E27FC236}">
                <a16:creationId xmlns:a16="http://schemas.microsoft.com/office/drawing/2014/main" id="{4B40025B-0562-4EC6-AF4B-171CCB646BB8}"/>
              </a:ext>
            </a:extLst>
          </p:cNvPr>
          <p:cNvGrpSpPr/>
          <p:nvPr/>
        </p:nvGrpSpPr>
        <p:grpSpPr>
          <a:xfrm>
            <a:off x="6096000" y="5168154"/>
            <a:ext cx="4545106" cy="497542"/>
            <a:chOff x="537882" y="4034118"/>
            <a:chExt cx="4545106" cy="497542"/>
          </a:xfrm>
        </p:grpSpPr>
        <p:sp>
          <p:nvSpPr>
            <p:cNvPr id="24" name="矩形 23">
              <a:extLst>
                <a:ext uri="{FF2B5EF4-FFF2-40B4-BE49-F238E27FC236}">
                  <a16:creationId xmlns:a16="http://schemas.microsoft.com/office/drawing/2014/main" id="{EB1A6373-A2A2-4952-BEA2-A6C755C33FDC}"/>
                </a:ext>
              </a:extLst>
            </p:cNvPr>
            <p:cNvSpPr/>
            <p:nvPr/>
          </p:nvSpPr>
          <p:spPr>
            <a:xfrm>
              <a:off x="537882" y="4034118"/>
              <a:ext cx="497542" cy="497542"/>
            </a:xfrm>
            <a:prstGeom prst="rect">
              <a:avLst/>
            </a:prstGeom>
            <a:solidFill>
              <a:srgbClr val="2F52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Adobe Gothic Std B" panose="020B0800000000000000" pitchFamily="34" charset="-128"/>
                  <a:ea typeface="Adobe Gothic Std B" panose="020B0800000000000000" pitchFamily="34" charset="-128"/>
                </a:rPr>
                <a:t>04</a:t>
              </a:r>
              <a:endParaRPr lang="zh-CN" altLang="en-US" sz="2000" dirty="0">
                <a:latin typeface="Adobe Gothic Std B" panose="020B0800000000000000" pitchFamily="34" charset="-128"/>
              </a:endParaRPr>
            </a:p>
          </p:txBody>
        </p:sp>
        <p:sp>
          <p:nvSpPr>
            <p:cNvPr id="25" name="矩形 24">
              <a:extLst>
                <a:ext uri="{FF2B5EF4-FFF2-40B4-BE49-F238E27FC236}">
                  <a16:creationId xmlns:a16="http://schemas.microsoft.com/office/drawing/2014/main" id="{3067DEC4-F602-4A80-A255-804093BF1DDD}"/>
                </a:ext>
              </a:extLst>
            </p:cNvPr>
            <p:cNvSpPr/>
            <p:nvPr/>
          </p:nvSpPr>
          <p:spPr>
            <a:xfrm>
              <a:off x="1035424" y="4034118"/>
              <a:ext cx="4047564" cy="4975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dirty="0"/>
                <a:t> </a:t>
              </a:r>
              <a:r>
                <a:rPr lang="zh-CN" altLang="en-US" dirty="0"/>
                <a:t>基于</a:t>
              </a:r>
              <a:r>
                <a:rPr lang="en-US" altLang="zh-CN" dirty="0" err="1"/>
                <a:t>DuckDB</a:t>
              </a:r>
              <a:r>
                <a:rPr lang="zh-CN" altLang="en-US" dirty="0"/>
                <a:t>和</a:t>
              </a:r>
              <a:r>
                <a:rPr lang="en-US" altLang="zh-CN" dirty="0" err="1"/>
                <a:t>tkinter</a:t>
              </a:r>
              <a:r>
                <a:rPr lang="zh-CN" altLang="en-US" dirty="0"/>
                <a:t>的结果展示</a:t>
              </a:r>
              <a:endParaRPr lang="en-US" altLang="zh-CN" dirty="0"/>
            </a:p>
          </p:txBody>
        </p:sp>
      </p:grpSp>
    </p:spTree>
    <p:extLst>
      <p:ext uri="{BB962C8B-B14F-4D97-AF65-F5344CB8AC3E}">
        <p14:creationId xmlns:p14="http://schemas.microsoft.com/office/powerpoint/2010/main" val="2300432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3">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 name="标题 1">
            <a:extLst>
              <a:ext uri="{FF2B5EF4-FFF2-40B4-BE49-F238E27FC236}">
                <a16:creationId xmlns:a16="http://schemas.microsoft.com/office/drawing/2014/main" id="{E3B29851-AC3E-7DA0-B4B1-11B3C50D6E09}"/>
              </a:ext>
            </a:extLst>
          </p:cNvPr>
          <p:cNvSpPr txBox="1">
            <a:spLocks/>
          </p:cNvSpPr>
          <p:nvPr/>
        </p:nvSpPr>
        <p:spPr>
          <a:xfrm>
            <a:off x="838200" y="160362"/>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a:latin typeface="宋体" panose="02010600030101010101" pitchFamily="2" charset="-122"/>
                <a:ea typeface="宋体" panose="02010600030101010101" pitchFamily="2" charset="-122"/>
              </a:rPr>
              <a:t>资源调度管理：</a:t>
            </a:r>
            <a:r>
              <a:rPr lang="en-US" altLang="zh-CN" sz="4000">
                <a:latin typeface="宋体" panose="02010600030101010101" pitchFamily="2" charset="-122"/>
                <a:ea typeface="宋体" panose="02010600030101010101" pitchFamily="2" charset="-122"/>
              </a:rPr>
              <a:t>Yarn</a:t>
            </a:r>
            <a:r>
              <a:rPr lang="zh-CN" altLang="en-US" sz="4000">
                <a:latin typeface="宋体" panose="02010600030101010101" pitchFamily="2" charset="-122"/>
                <a:ea typeface="宋体" panose="02010600030101010101" pitchFamily="2" charset="-122"/>
              </a:rPr>
              <a:t>模式</a:t>
            </a:r>
            <a:endParaRPr lang="zh-CN" altLang="en-US" sz="4000" dirty="0">
              <a:latin typeface="宋体" panose="02010600030101010101" pitchFamily="2" charset="-122"/>
              <a:ea typeface="宋体" panose="02010600030101010101" pitchFamily="2" charset="-122"/>
            </a:endParaRPr>
          </a:p>
        </p:txBody>
      </p:sp>
      <p:sp>
        <p:nvSpPr>
          <p:cNvPr id="3" name="文本框 2">
            <a:extLst>
              <a:ext uri="{FF2B5EF4-FFF2-40B4-BE49-F238E27FC236}">
                <a16:creationId xmlns:a16="http://schemas.microsoft.com/office/drawing/2014/main" id="{1FA040B5-7B5D-E9B4-A94E-1046356AA28B}"/>
              </a:ext>
            </a:extLst>
          </p:cNvPr>
          <p:cNvSpPr txBox="1"/>
          <p:nvPr/>
        </p:nvSpPr>
        <p:spPr>
          <a:xfrm>
            <a:off x="782783" y="1458214"/>
            <a:ext cx="3664526" cy="5016758"/>
          </a:xfrm>
          <a:prstGeom prst="rect">
            <a:avLst/>
          </a:prstGeom>
          <a:noFill/>
        </p:spPr>
        <p:txBody>
          <a:bodyPr wrap="square" rtlCol="0">
            <a:spAutoFit/>
          </a:bodyPr>
          <a:lstStyle/>
          <a:p>
            <a:pPr>
              <a:lnSpc>
                <a:spcPct val="150000"/>
              </a:lnSpc>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YARN</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：用于统一管理集群资源并调度各种应用程序的执行</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50000"/>
              </a:lnSpc>
              <a:buFont typeface="Arial" panose="020B0604020202020204" pitchFamily="34" charset="0"/>
              <a:buChar char="•"/>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Yarn-cluster</a:t>
            </a:r>
          </a:p>
          <a:p>
            <a:pPr marL="342900" indent="-342900">
              <a:lnSpc>
                <a:spcPct val="150000"/>
              </a:lnSpc>
              <a:buFont typeface="Arial" panose="020B0604020202020204" pitchFamily="34" charset="0"/>
              <a:buChar char="•"/>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Yarn-client</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（默认）</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800100" lvl="1" indent="-34290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提交</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Application</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请求</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800100" lvl="1" indent="-34290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提交</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Application Master</a:t>
            </a:r>
          </a:p>
          <a:p>
            <a:pPr marL="800100" lvl="1" indent="-34290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申请系列</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Container</a:t>
            </a:r>
          </a:p>
          <a:p>
            <a:pPr marL="800100" lvl="1" indent="-34290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启动</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Container</a:t>
            </a:r>
          </a:p>
          <a:p>
            <a:pPr marL="800100" lvl="1" indent="-34290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启动</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Executor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，向</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Driver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注册并调度</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Task</a:t>
            </a:r>
          </a:p>
          <a:p>
            <a:pPr marL="800100" lvl="1" indent="-342900">
              <a:buFont typeface="Arial" panose="020B0604020202020204" pitchFamily="34" charset="0"/>
              <a:buChar char="•"/>
            </a:pPr>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3669491A-D441-E0AE-24B8-9481859E19F2}"/>
              </a:ext>
            </a:extLst>
          </p:cNvPr>
          <p:cNvPicPr>
            <a:picLocks noChangeAspect="1"/>
          </p:cNvPicPr>
          <p:nvPr/>
        </p:nvPicPr>
        <p:blipFill>
          <a:blip r:embed="rId4"/>
          <a:stretch>
            <a:fillRect/>
          </a:stretch>
        </p:blipFill>
        <p:spPr>
          <a:xfrm>
            <a:off x="4852814" y="1565563"/>
            <a:ext cx="7029717" cy="4890654"/>
          </a:xfrm>
          <a:prstGeom prst="rect">
            <a:avLst/>
          </a:prstGeom>
        </p:spPr>
      </p:pic>
    </p:spTree>
    <p:extLst>
      <p:ext uri="{BB962C8B-B14F-4D97-AF65-F5344CB8AC3E}">
        <p14:creationId xmlns:p14="http://schemas.microsoft.com/office/powerpoint/2010/main" val="3504346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 name="标题 1">
            <a:extLst>
              <a:ext uri="{FF2B5EF4-FFF2-40B4-BE49-F238E27FC236}">
                <a16:creationId xmlns:a16="http://schemas.microsoft.com/office/drawing/2014/main" id="{3C5C0FDE-8012-0304-6F30-0B58C0F55D72}"/>
              </a:ext>
            </a:extLst>
          </p:cNvPr>
          <p:cNvSpPr txBox="1">
            <a:spLocks/>
          </p:cNvSpPr>
          <p:nvPr/>
        </p:nvSpPr>
        <p:spPr>
          <a:xfrm>
            <a:off x="838200" y="160362"/>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a:latin typeface="宋体" panose="02010600030101010101" pitchFamily="2" charset="-122"/>
                <a:ea typeface="宋体" panose="02010600030101010101" pitchFamily="2" charset="-122"/>
              </a:rPr>
              <a:t>Spark on HDFS</a:t>
            </a:r>
            <a:endParaRPr lang="zh-CN" altLang="en-US" sz="4000" dirty="0">
              <a:latin typeface="宋体" panose="02010600030101010101" pitchFamily="2" charset="-122"/>
              <a:ea typeface="宋体" panose="02010600030101010101" pitchFamily="2" charset="-122"/>
            </a:endParaRPr>
          </a:p>
        </p:txBody>
      </p:sp>
      <p:sp>
        <p:nvSpPr>
          <p:cNvPr id="3" name="文本框 2">
            <a:extLst>
              <a:ext uri="{FF2B5EF4-FFF2-40B4-BE49-F238E27FC236}">
                <a16:creationId xmlns:a16="http://schemas.microsoft.com/office/drawing/2014/main" id="{B5C20597-D17D-6E38-CF03-28014FD44FC2}"/>
              </a:ext>
            </a:extLst>
          </p:cNvPr>
          <p:cNvSpPr txBox="1"/>
          <p:nvPr/>
        </p:nvSpPr>
        <p:spPr>
          <a:xfrm>
            <a:off x="824346" y="1378006"/>
            <a:ext cx="8139544" cy="4807535"/>
          </a:xfrm>
          <a:prstGeom prst="rect">
            <a:avLst/>
          </a:prstGeom>
          <a:noFill/>
        </p:spPr>
        <p:txBody>
          <a:bodyPr wrap="square" rtlCol="0">
            <a:spAutoFit/>
          </a:bodyPr>
          <a:lstStyle/>
          <a:p>
            <a:pPr marL="800100" lvl="1" indent="-34290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具体部署情况</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1257300" lvl="2" indent="-342900">
              <a:lnSpc>
                <a:spcPct val="150000"/>
              </a:lnSpc>
              <a:buFont typeface="Arial" panose="020B0604020202020204" pitchFamily="34" charset="0"/>
              <a:buChar char="•"/>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1</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台</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master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节点：</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10.176.62.241</a:t>
            </a:r>
          </a:p>
          <a:p>
            <a:pPr marL="1257300" lvl="2" indent="-342900">
              <a:lnSpc>
                <a:spcPct val="150000"/>
              </a:lnSpc>
              <a:buFont typeface="Arial" panose="020B0604020202020204" pitchFamily="34" charset="0"/>
              <a:buChar char="•"/>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4</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台</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worker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节点：</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10.176.62.242 ~ 10.176.62.245</a:t>
            </a:r>
          </a:p>
          <a:p>
            <a:pPr marL="800100" lvl="1" indent="-34290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提交方式</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1257300" lvl="2" indent="-342900">
              <a:lnSpc>
                <a:spcPct val="150000"/>
              </a:lnSpc>
              <a:buFont typeface="Arial" panose="020B0604020202020204" pitchFamily="34" charset="0"/>
              <a:buChar char="•"/>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spark-submit --master yarn fpgrowth.py</a:t>
            </a:r>
          </a:p>
          <a:p>
            <a:pPr marL="800100" lvl="1" indent="-34290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过程中细节问题</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1257300" lvl="2" indent="-342900">
              <a:buFont typeface="Arial" panose="020B0604020202020204" pitchFamily="34" charset="0"/>
              <a:buChar char="•"/>
            </a:pP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ResoruceManager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错误</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1714500" lvl="3" indent="-342900">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重启：</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./yarn-daemon.sh start </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resourcemanager</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1257300" lvl="2" indent="-342900">
              <a:buFont typeface="Arial" panose="020B0604020202020204" pitchFamily="34" charset="0"/>
              <a:buChar char="•"/>
            </a:pP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Datanode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无法正确启动</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1714500" lvl="3" indent="-342900">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清空</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datanode.pid</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vi /</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tmp</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hadoop</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-root-</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datanode.pid</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 </a:t>
            </a:r>
          </a:p>
          <a:p>
            <a:pPr marL="1714500" lvl="3" indent="-342900">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重启：</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hdfs</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 --daemon start </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datanode</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1257300" lvl="2" indent="-342900">
              <a:lnSpc>
                <a:spcPct val="150000"/>
              </a:lnSpc>
              <a:buFont typeface="Arial" panose="020B0604020202020204" pitchFamily="34" charset="0"/>
              <a:buChar char="•"/>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a:t>
            </a:r>
          </a:p>
        </p:txBody>
      </p:sp>
    </p:spTree>
    <p:extLst>
      <p:ext uri="{BB962C8B-B14F-4D97-AF65-F5344CB8AC3E}">
        <p14:creationId xmlns:p14="http://schemas.microsoft.com/office/powerpoint/2010/main" val="42003320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户外, 建筑物, 围栏, 砖形&#10;&#10;已生成极高可信度的说明">
            <a:extLst>
              <a:ext uri="{FF2B5EF4-FFF2-40B4-BE49-F238E27FC236}">
                <a16:creationId xmlns:a16="http://schemas.microsoft.com/office/drawing/2014/main" id="{AF9CFBCA-4180-4032-9B9B-58C7466E9F4A}"/>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t="6282" b="16461"/>
          <a:stretch/>
        </p:blipFill>
        <p:spPr>
          <a:xfrm>
            <a:off x="0" y="-1"/>
            <a:ext cx="12192000" cy="6271867"/>
          </a:xfrm>
          <a:prstGeom prst="rect">
            <a:avLst/>
          </a:prstGeom>
        </p:spPr>
      </p:pic>
      <p:sp>
        <p:nvSpPr>
          <p:cNvPr id="4" name="矩形 3">
            <a:extLst>
              <a:ext uri="{FF2B5EF4-FFF2-40B4-BE49-F238E27FC236}">
                <a16:creationId xmlns:a16="http://schemas.microsoft.com/office/drawing/2014/main" id="{129C6537-8974-402F-95E8-6D8AC16E187F}"/>
              </a:ext>
            </a:extLst>
          </p:cNvPr>
          <p:cNvSpPr/>
          <p:nvPr/>
        </p:nvSpPr>
        <p:spPr>
          <a:xfrm>
            <a:off x="0" y="4437529"/>
            <a:ext cx="12192000" cy="2420471"/>
          </a:xfrm>
          <a:prstGeom prst="rect">
            <a:avLst/>
          </a:prstGeom>
          <a:solidFill>
            <a:srgbClr val="0E41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341CA6A-6C26-4353-8984-22E9FE970A4B}"/>
              </a:ext>
            </a:extLst>
          </p:cNvPr>
          <p:cNvSpPr/>
          <p:nvPr/>
        </p:nvSpPr>
        <p:spPr>
          <a:xfrm>
            <a:off x="322729" y="3294529"/>
            <a:ext cx="3025589" cy="2003612"/>
          </a:xfrm>
          <a:prstGeom prst="rect">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altLang="zh-CN" sz="11500" i="1" spc="600" dirty="0">
                <a:latin typeface="Adobe Gothic Std B" panose="020B0800000000000000" pitchFamily="34" charset="-128"/>
                <a:ea typeface="Adobe Gothic Std B" panose="020B0800000000000000" pitchFamily="34" charset="-128"/>
              </a:rPr>
              <a:t>04</a:t>
            </a:r>
            <a:endParaRPr lang="zh-CN" altLang="en-US" sz="11500" i="1" spc="600" dirty="0">
              <a:latin typeface="Adobe Gothic Std B" panose="020B0800000000000000" pitchFamily="34" charset="-128"/>
            </a:endParaRPr>
          </a:p>
        </p:txBody>
      </p:sp>
      <p:sp>
        <p:nvSpPr>
          <p:cNvPr id="6" name="文本框 5">
            <a:extLst>
              <a:ext uri="{FF2B5EF4-FFF2-40B4-BE49-F238E27FC236}">
                <a16:creationId xmlns:a16="http://schemas.microsoft.com/office/drawing/2014/main" id="{CD36A478-9F86-472C-A1E8-10880EBDED0B}"/>
              </a:ext>
            </a:extLst>
          </p:cNvPr>
          <p:cNvSpPr txBox="1"/>
          <p:nvPr/>
        </p:nvSpPr>
        <p:spPr>
          <a:xfrm>
            <a:off x="322729" y="5469108"/>
            <a:ext cx="8347165" cy="461665"/>
          </a:xfrm>
          <a:prstGeom prst="rect">
            <a:avLst/>
          </a:prstGeom>
          <a:noFill/>
        </p:spPr>
        <p:txBody>
          <a:bodyPr wrap="square" rtlCol="0">
            <a:spAutoFit/>
          </a:bodyPr>
          <a:lstStyle/>
          <a:p>
            <a:pPr lvl="0"/>
            <a:r>
              <a:rPr lang="en-US" altLang="zh-CN" sz="2400" dirty="0"/>
              <a:t> </a:t>
            </a:r>
            <a:r>
              <a:rPr lang="zh-CN" altLang="en-US" sz="2400" dirty="0"/>
              <a:t>基于</a:t>
            </a:r>
            <a:r>
              <a:rPr lang="en-US" altLang="zh-CN" sz="2400" dirty="0" err="1"/>
              <a:t>DuckDB</a:t>
            </a:r>
            <a:r>
              <a:rPr lang="zh-CN" altLang="en-US" sz="2400" dirty="0"/>
              <a:t>和</a:t>
            </a:r>
            <a:r>
              <a:rPr lang="en-US" altLang="zh-CN" sz="2400" dirty="0" err="1"/>
              <a:t>tkinter</a:t>
            </a:r>
            <a:r>
              <a:rPr lang="zh-CN" altLang="en-US" sz="2400" dirty="0"/>
              <a:t>的结果展示</a:t>
            </a:r>
            <a:endParaRPr lang="en-US" altLang="zh-CN" sz="2400" dirty="0"/>
          </a:p>
        </p:txBody>
      </p:sp>
    </p:spTree>
    <p:extLst>
      <p:ext uri="{BB962C8B-B14F-4D97-AF65-F5344CB8AC3E}">
        <p14:creationId xmlns:p14="http://schemas.microsoft.com/office/powerpoint/2010/main" val="21790491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 name="标题 1">
            <a:extLst>
              <a:ext uri="{FF2B5EF4-FFF2-40B4-BE49-F238E27FC236}">
                <a16:creationId xmlns:a16="http://schemas.microsoft.com/office/drawing/2014/main" id="{19B5DA64-FEFB-80D7-46E8-FF2023ACD7AF}"/>
              </a:ext>
            </a:extLst>
          </p:cNvPr>
          <p:cNvSpPr txBox="1">
            <a:spLocks/>
          </p:cNvSpPr>
          <p:nvPr/>
        </p:nvSpPr>
        <p:spPr>
          <a:xfrm>
            <a:off x="838200" y="160362"/>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a:latin typeface="宋体" panose="02010600030101010101" pitchFamily="2" charset="-122"/>
                <a:ea typeface="宋体" panose="02010600030101010101" pitchFamily="2" charset="-122"/>
              </a:rPr>
              <a:t>导入数据库</a:t>
            </a:r>
            <a:endParaRPr lang="zh-CN" altLang="en-US" sz="4000" dirty="0">
              <a:latin typeface="宋体" panose="02010600030101010101" pitchFamily="2" charset="-122"/>
              <a:ea typeface="宋体" panose="02010600030101010101" pitchFamily="2" charset="-122"/>
            </a:endParaRPr>
          </a:p>
        </p:txBody>
      </p:sp>
      <p:sp>
        <p:nvSpPr>
          <p:cNvPr id="3" name="文本框 2">
            <a:extLst>
              <a:ext uri="{FF2B5EF4-FFF2-40B4-BE49-F238E27FC236}">
                <a16:creationId xmlns:a16="http://schemas.microsoft.com/office/drawing/2014/main" id="{4B56E031-F3C6-2ED9-124B-D0643BE3C262}"/>
              </a:ext>
            </a:extLst>
          </p:cNvPr>
          <p:cNvSpPr txBox="1"/>
          <p:nvPr/>
        </p:nvSpPr>
        <p:spPr>
          <a:xfrm>
            <a:off x="838200" y="1485925"/>
            <a:ext cx="5617243" cy="400110"/>
          </a:xfrm>
          <a:prstGeom prst="rect">
            <a:avLst/>
          </a:prstGeom>
          <a:noFill/>
        </p:spPr>
        <p:txBody>
          <a:bodyPr wrap="none" rtlCol="0">
            <a:spAutoFit/>
          </a:bodyPr>
          <a:lstStyle/>
          <a:p>
            <a:r>
              <a:rPr lang="zh-CN" altLang="en-US" sz="2000" dirty="0">
                <a:latin typeface="宋体" panose="02010600030101010101" pitchFamily="2" charset="-122"/>
                <a:ea typeface="宋体" panose="02010600030101010101" pitchFamily="2" charset="-122"/>
              </a:rPr>
              <a:t>将结果导入支持高速查询的</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OLAP</a:t>
            </a:r>
            <a:r>
              <a:rPr lang="zh-CN" altLang="en-US" sz="2000" dirty="0">
                <a:latin typeface="宋体" panose="02010600030101010101" pitchFamily="2" charset="-122"/>
                <a:ea typeface="宋体" panose="02010600030101010101" pitchFamily="2" charset="-122"/>
              </a:rPr>
              <a:t>数据库</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DuckDB</a:t>
            </a:r>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3BF2AC8B-DD4C-2600-DADB-B43113032596}"/>
              </a:ext>
            </a:extLst>
          </p:cNvPr>
          <p:cNvPicPr>
            <a:picLocks noChangeAspect="1"/>
          </p:cNvPicPr>
          <p:nvPr/>
        </p:nvPicPr>
        <p:blipFill>
          <a:blip r:embed="rId3"/>
          <a:stretch>
            <a:fillRect/>
          </a:stretch>
        </p:blipFill>
        <p:spPr>
          <a:xfrm>
            <a:off x="1274487" y="1855257"/>
            <a:ext cx="9268664" cy="4752000"/>
          </a:xfrm>
          <a:prstGeom prst="rect">
            <a:avLst/>
          </a:prstGeom>
        </p:spPr>
      </p:pic>
    </p:spTree>
    <p:extLst>
      <p:ext uri="{BB962C8B-B14F-4D97-AF65-F5344CB8AC3E}">
        <p14:creationId xmlns:p14="http://schemas.microsoft.com/office/powerpoint/2010/main" val="17815742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 name="标题 1">
            <a:extLst>
              <a:ext uri="{FF2B5EF4-FFF2-40B4-BE49-F238E27FC236}">
                <a16:creationId xmlns:a16="http://schemas.microsoft.com/office/drawing/2014/main" id="{CDA8C376-5FCF-FE60-72F7-DBC330A86172}"/>
              </a:ext>
            </a:extLst>
          </p:cNvPr>
          <p:cNvSpPr txBox="1">
            <a:spLocks/>
          </p:cNvSpPr>
          <p:nvPr/>
        </p:nvSpPr>
        <p:spPr>
          <a:xfrm>
            <a:off x="838200" y="282080"/>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a:latin typeface="Times New Roman" panose="02020603050405020304" pitchFamily="18" charset="0"/>
                <a:cs typeface="Times New Roman" panose="02020603050405020304" pitchFamily="18" charset="0"/>
              </a:rPr>
              <a:t>Demo</a:t>
            </a:r>
            <a:r>
              <a:rPr lang="zh-CN" altLang="en-US" sz="4000" dirty="0"/>
              <a:t>效果展示</a:t>
            </a:r>
          </a:p>
        </p:txBody>
      </p:sp>
      <p:sp>
        <p:nvSpPr>
          <p:cNvPr id="3" name="文本框 2">
            <a:extLst>
              <a:ext uri="{FF2B5EF4-FFF2-40B4-BE49-F238E27FC236}">
                <a16:creationId xmlns:a16="http://schemas.microsoft.com/office/drawing/2014/main" id="{0143D21F-F715-5F73-A6F6-BB922E0AEEC3}"/>
              </a:ext>
            </a:extLst>
          </p:cNvPr>
          <p:cNvSpPr txBox="1"/>
          <p:nvPr/>
        </p:nvSpPr>
        <p:spPr>
          <a:xfrm>
            <a:off x="838200" y="1767707"/>
            <a:ext cx="4851400" cy="2803909"/>
          </a:xfrm>
          <a:prstGeom prst="rect">
            <a:avLst/>
          </a:prstGeom>
          <a:noFill/>
        </p:spPr>
        <p:txBody>
          <a:bodyPr wrap="square" rtlCol="0">
            <a:spAutoFit/>
          </a:bodyPr>
          <a:lstStyle/>
          <a:p>
            <a:pPr>
              <a:lnSpc>
                <a:spcPct val="150000"/>
              </a:lnSpc>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图形界面采用</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tkinter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进行展示，连接上数据库之后即可运行。</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150000"/>
              </a:lnSpc>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Demo</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支持两种查询方式：</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285750" indent="-28575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一种是精确查询，给定前导项进行查询；</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285750" indent="-285750">
              <a:lnSpc>
                <a:spcPct val="150000"/>
              </a:lnSpc>
              <a:buFont typeface="Arial" panose="020B0604020202020204" pitchFamily="34" charset="0"/>
              <a:buChar char="•"/>
            </a:pP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一种是随机查询，随机展示数据库中的一条数据</a:t>
            </a:r>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D43BFB89-1370-013B-3EF5-8F61E91EE563}"/>
              </a:ext>
            </a:extLst>
          </p:cNvPr>
          <p:cNvPicPr>
            <a:picLocks noChangeAspect="1"/>
          </p:cNvPicPr>
          <p:nvPr/>
        </p:nvPicPr>
        <p:blipFill>
          <a:blip r:embed="rId3"/>
          <a:stretch>
            <a:fillRect/>
          </a:stretch>
        </p:blipFill>
        <p:spPr>
          <a:xfrm>
            <a:off x="6173062" y="1607643"/>
            <a:ext cx="5519404" cy="3642714"/>
          </a:xfrm>
          <a:prstGeom prst="rect">
            <a:avLst/>
          </a:prstGeom>
        </p:spPr>
      </p:pic>
    </p:spTree>
    <p:extLst>
      <p:ext uri="{BB962C8B-B14F-4D97-AF65-F5344CB8AC3E}">
        <p14:creationId xmlns:p14="http://schemas.microsoft.com/office/powerpoint/2010/main" val="17769428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pic>
        <p:nvPicPr>
          <p:cNvPr id="2" name="内容占位符 4">
            <a:extLst>
              <a:ext uri="{FF2B5EF4-FFF2-40B4-BE49-F238E27FC236}">
                <a16:creationId xmlns:a16="http://schemas.microsoft.com/office/drawing/2014/main" id="{A0B8770F-2C19-A570-6CD7-ABBBAC744A7B}"/>
              </a:ext>
            </a:extLst>
          </p:cNvPr>
          <p:cNvPicPr>
            <a:picLocks noChangeAspect="1"/>
          </p:cNvPicPr>
          <p:nvPr/>
        </p:nvPicPr>
        <p:blipFill rotWithShape="1">
          <a:blip r:embed="rId3"/>
          <a:srcRect b="20929"/>
          <a:stretch/>
        </p:blipFill>
        <p:spPr>
          <a:xfrm>
            <a:off x="523485" y="1879600"/>
            <a:ext cx="5007249" cy="2626254"/>
          </a:xfrm>
          <a:prstGeom prst="rect">
            <a:avLst/>
          </a:prstGeom>
          <a:effectLst>
            <a:outerShdw blurRad="50800" dist="38100" dir="2700000" algn="tl" rotWithShape="0">
              <a:prstClr val="black">
                <a:alpha val="40000"/>
              </a:prstClr>
            </a:outerShdw>
          </a:effectLst>
        </p:spPr>
      </p:pic>
      <p:pic>
        <p:nvPicPr>
          <p:cNvPr id="3" name="图片 2">
            <a:extLst>
              <a:ext uri="{FF2B5EF4-FFF2-40B4-BE49-F238E27FC236}">
                <a16:creationId xmlns:a16="http://schemas.microsoft.com/office/drawing/2014/main" id="{7984C09B-7AA2-9757-18E0-8D940BF3DFD9}"/>
              </a:ext>
            </a:extLst>
          </p:cNvPr>
          <p:cNvPicPr>
            <a:picLocks noChangeAspect="1"/>
          </p:cNvPicPr>
          <p:nvPr/>
        </p:nvPicPr>
        <p:blipFill>
          <a:blip r:embed="rId4"/>
          <a:stretch>
            <a:fillRect/>
          </a:stretch>
        </p:blipFill>
        <p:spPr>
          <a:xfrm>
            <a:off x="6747873" y="1879600"/>
            <a:ext cx="4810576" cy="2628000"/>
          </a:xfrm>
          <a:prstGeom prst="rect">
            <a:avLst/>
          </a:prstGeom>
          <a:effectLst>
            <a:outerShdw blurRad="50800" dist="38100" dir="2700000" algn="tl" rotWithShape="0">
              <a:prstClr val="black">
                <a:alpha val="40000"/>
              </a:prstClr>
            </a:outerShdw>
          </a:effectLst>
        </p:spPr>
      </p:pic>
      <p:sp>
        <p:nvSpPr>
          <p:cNvPr id="4" name="文本框 3">
            <a:extLst>
              <a:ext uri="{FF2B5EF4-FFF2-40B4-BE49-F238E27FC236}">
                <a16:creationId xmlns:a16="http://schemas.microsoft.com/office/drawing/2014/main" id="{A2FEB1F5-1F66-7F90-3B28-ADA465D1D21F}"/>
              </a:ext>
            </a:extLst>
          </p:cNvPr>
          <p:cNvSpPr txBox="1"/>
          <p:nvPr/>
        </p:nvSpPr>
        <p:spPr>
          <a:xfrm>
            <a:off x="2473111" y="1329267"/>
            <a:ext cx="1107996" cy="369332"/>
          </a:xfrm>
          <a:prstGeom prst="rect">
            <a:avLst/>
          </a:prstGeom>
          <a:noFill/>
        </p:spPr>
        <p:txBody>
          <a:bodyPr wrap="none" rtlCol="0">
            <a:spAutoFit/>
          </a:bodyPr>
          <a:lstStyle/>
          <a:p>
            <a:r>
              <a:rPr lang="zh-CN" altLang="en-US" dirty="0">
                <a:latin typeface="宋体" panose="02010600030101010101" pitchFamily="2" charset="-122"/>
                <a:ea typeface="宋体" panose="02010600030101010101" pitchFamily="2" charset="-122"/>
              </a:rPr>
              <a:t>精确查询</a:t>
            </a:r>
          </a:p>
        </p:txBody>
      </p:sp>
      <p:sp>
        <p:nvSpPr>
          <p:cNvPr id="5" name="文本框 4">
            <a:extLst>
              <a:ext uri="{FF2B5EF4-FFF2-40B4-BE49-F238E27FC236}">
                <a16:creationId xmlns:a16="http://schemas.microsoft.com/office/drawing/2014/main" id="{8E84CF74-EB47-7CB8-D0A5-A139ADE74BA0}"/>
              </a:ext>
            </a:extLst>
          </p:cNvPr>
          <p:cNvSpPr txBox="1"/>
          <p:nvPr/>
        </p:nvSpPr>
        <p:spPr>
          <a:xfrm>
            <a:off x="8599163" y="1329267"/>
            <a:ext cx="1107996" cy="369332"/>
          </a:xfrm>
          <a:prstGeom prst="rect">
            <a:avLst/>
          </a:prstGeom>
          <a:noFill/>
        </p:spPr>
        <p:txBody>
          <a:bodyPr wrap="none" rtlCol="0">
            <a:spAutoFit/>
          </a:bodyPr>
          <a:lstStyle/>
          <a:p>
            <a:r>
              <a:rPr lang="zh-CN" altLang="en-US" dirty="0">
                <a:latin typeface="宋体" panose="02010600030101010101" pitchFamily="2" charset="-122"/>
                <a:ea typeface="宋体" panose="02010600030101010101" pitchFamily="2" charset="-122"/>
              </a:rPr>
              <a:t>随机查询</a:t>
            </a:r>
          </a:p>
        </p:txBody>
      </p:sp>
    </p:spTree>
    <p:extLst>
      <p:ext uri="{BB962C8B-B14F-4D97-AF65-F5344CB8AC3E}">
        <p14:creationId xmlns:p14="http://schemas.microsoft.com/office/powerpoint/2010/main" val="12789736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2" name="文本框 1">
            <a:extLst>
              <a:ext uri="{FF2B5EF4-FFF2-40B4-BE49-F238E27FC236}">
                <a16:creationId xmlns:a16="http://schemas.microsoft.com/office/drawing/2014/main" id="{2A9500C1-C5FE-C738-E996-E25E31396036}"/>
              </a:ext>
            </a:extLst>
          </p:cNvPr>
          <p:cNvSpPr txBox="1"/>
          <p:nvPr/>
        </p:nvSpPr>
        <p:spPr>
          <a:xfrm>
            <a:off x="1911140" y="927401"/>
            <a:ext cx="7683560" cy="6001643"/>
          </a:xfrm>
          <a:prstGeom prst="rect">
            <a:avLst/>
          </a:prstGeom>
          <a:noFill/>
        </p:spPr>
        <p:txBody>
          <a:bodyPr wrap="square" rtlCol="0">
            <a:spAutoFit/>
          </a:bodyPr>
          <a:lstStyle/>
          <a:p>
            <a:r>
              <a:rPr lang="zh-CN" altLang="en-US" sz="3200" dirty="0"/>
              <a:t>小组分工：</a:t>
            </a:r>
            <a:endParaRPr lang="en-US" altLang="zh-CN" sz="3200" dirty="0"/>
          </a:p>
          <a:p>
            <a:r>
              <a:rPr lang="zh-CN" altLang="en-US" sz="3200" dirty="0"/>
              <a:t>陈义桐：负责数据的预处理</a:t>
            </a:r>
            <a:endParaRPr lang="en-US" altLang="zh-CN" sz="3200" dirty="0"/>
          </a:p>
          <a:p>
            <a:endParaRPr lang="en-US" altLang="zh-CN" sz="3200" dirty="0"/>
          </a:p>
          <a:p>
            <a:r>
              <a:rPr lang="zh-CN" altLang="en-US" sz="3200" dirty="0"/>
              <a:t>刘皓蓝：负责完成实验代码的编写并了解代码的运行逻辑</a:t>
            </a:r>
            <a:endParaRPr lang="en-US" altLang="zh-CN" sz="3200" dirty="0"/>
          </a:p>
          <a:p>
            <a:endParaRPr lang="en-US" altLang="zh-CN" sz="3200" dirty="0"/>
          </a:p>
          <a:p>
            <a:r>
              <a:rPr lang="zh-CN" altLang="en-US" sz="3200" dirty="0"/>
              <a:t>吴心怡：负责串联底层框架与代码提交</a:t>
            </a:r>
            <a:endParaRPr lang="en-US" altLang="zh-CN" sz="3200" dirty="0"/>
          </a:p>
          <a:p>
            <a:endParaRPr lang="en-US" altLang="zh-CN" sz="3200" dirty="0"/>
          </a:p>
          <a:p>
            <a:r>
              <a:rPr lang="zh-CN" altLang="en-US" sz="3200" dirty="0"/>
              <a:t>封启骏：负责将处理好的数据存入数据库中，并设计前端页面展示并提供结果的查询途径</a:t>
            </a:r>
          </a:p>
          <a:p>
            <a:endParaRPr lang="zh-CN" altLang="en-US" sz="3200" dirty="0"/>
          </a:p>
        </p:txBody>
      </p:sp>
    </p:spTree>
    <p:extLst>
      <p:ext uri="{BB962C8B-B14F-4D97-AF65-F5344CB8AC3E}">
        <p14:creationId xmlns:p14="http://schemas.microsoft.com/office/powerpoint/2010/main" val="562920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户外, 建筑物, 围栏, 砖形&#10;&#10;已生成极高可信度的说明">
            <a:extLst>
              <a:ext uri="{FF2B5EF4-FFF2-40B4-BE49-F238E27FC236}">
                <a16:creationId xmlns:a16="http://schemas.microsoft.com/office/drawing/2014/main" id="{AF9CFBCA-4180-4032-9B9B-58C7466E9F4A}"/>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t="6282" b="16461"/>
          <a:stretch/>
        </p:blipFill>
        <p:spPr>
          <a:xfrm>
            <a:off x="0" y="-1"/>
            <a:ext cx="12192000" cy="6271867"/>
          </a:xfrm>
          <a:prstGeom prst="rect">
            <a:avLst/>
          </a:prstGeom>
        </p:spPr>
      </p:pic>
      <p:sp>
        <p:nvSpPr>
          <p:cNvPr id="4" name="矩形 3">
            <a:extLst>
              <a:ext uri="{FF2B5EF4-FFF2-40B4-BE49-F238E27FC236}">
                <a16:creationId xmlns:a16="http://schemas.microsoft.com/office/drawing/2014/main" id="{129C6537-8974-402F-95E8-6D8AC16E187F}"/>
              </a:ext>
            </a:extLst>
          </p:cNvPr>
          <p:cNvSpPr/>
          <p:nvPr/>
        </p:nvSpPr>
        <p:spPr>
          <a:xfrm>
            <a:off x="0" y="4437529"/>
            <a:ext cx="12192000" cy="2420471"/>
          </a:xfrm>
          <a:prstGeom prst="rect">
            <a:avLst/>
          </a:prstGeom>
          <a:solidFill>
            <a:srgbClr val="0E41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341CA6A-6C26-4353-8984-22E9FE970A4B}"/>
              </a:ext>
            </a:extLst>
          </p:cNvPr>
          <p:cNvSpPr/>
          <p:nvPr/>
        </p:nvSpPr>
        <p:spPr>
          <a:xfrm>
            <a:off x="322729" y="3294529"/>
            <a:ext cx="3025589" cy="2003612"/>
          </a:xfrm>
          <a:prstGeom prst="rect">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altLang="zh-CN" sz="11500" i="1" spc="600" dirty="0">
                <a:latin typeface="Adobe Gothic Std B" panose="020B0800000000000000" pitchFamily="34" charset="-128"/>
                <a:ea typeface="Adobe Gothic Std B" panose="020B0800000000000000" pitchFamily="34" charset="-128"/>
              </a:rPr>
              <a:t>01</a:t>
            </a:r>
            <a:endParaRPr lang="zh-CN" altLang="en-US" sz="11500" i="1" spc="600" dirty="0">
              <a:latin typeface="Adobe Gothic Std B" panose="020B0800000000000000" pitchFamily="34" charset="-128"/>
            </a:endParaRPr>
          </a:p>
        </p:txBody>
      </p:sp>
      <p:sp>
        <p:nvSpPr>
          <p:cNvPr id="6" name="文本框 5">
            <a:extLst>
              <a:ext uri="{FF2B5EF4-FFF2-40B4-BE49-F238E27FC236}">
                <a16:creationId xmlns:a16="http://schemas.microsoft.com/office/drawing/2014/main" id="{CD36A478-9F86-472C-A1E8-10880EBDED0B}"/>
              </a:ext>
            </a:extLst>
          </p:cNvPr>
          <p:cNvSpPr txBox="1"/>
          <p:nvPr/>
        </p:nvSpPr>
        <p:spPr>
          <a:xfrm>
            <a:off x="322729" y="5469108"/>
            <a:ext cx="8347165" cy="461665"/>
          </a:xfrm>
          <a:prstGeom prst="rect">
            <a:avLst/>
          </a:prstGeom>
          <a:noFill/>
        </p:spPr>
        <p:txBody>
          <a:bodyPr wrap="square" rtlCol="0">
            <a:spAutoFit/>
          </a:bodyPr>
          <a:lstStyle/>
          <a:p>
            <a:pPr marL="171450" lvl="0" indent="-171450">
              <a:buFont typeface="Arial" panose="020B0604020202020204" pitchFamily="34" charset="0"/>
              <a:buChar char="•"/>
            </a:pPr>
            <a:r>
              <a:rPr lang="en-US" altLang="zh-CN" sz="2400" dirty="0"/>
              <a:t> </a:t>
            </a:r>
            <a:r>
              <a:rPr lang="zh-CN" altLang="en-US" sz="2400" dirty="0"/>
              <a:t>基于</a:t>
            </a:r>
            <a:r>
              <a:rPr lang="en-US" altLang="zh-CN" sz="2400" dirty="0"/>
              <a:t>”</a:t>
            </a:r>
            <a:r>
              <a:rPr lang="en-US" altLang="zh-CN" sz="2400" dirty="0" err="1"/>
              <a:t>jieba</a:t>
            </a:r>
            <a:r>
              <a:rPr lang="en-US" altLang="zh-CN" sz="2400" dirty="0"/>
              <a:t>”</a:t>
            </a:r>
            <a:r>
              <a:rPr lang="zh-CN" altLang="en-US" sz="2400" dirty="0"/>
              <a:t>和</a:t>
            </a:r>
            <a:r>
              <a:rPr lang="en-US" altLang="zh-CN" sz="2400" dirty="0"/>
              <a:t>”</a:t>
            </a:r>
            <a:r>
              <a:rPr lang="en-US" altLang="zh-CN" sz="2400" dirty="0" err="1"/>
              <a:t>HanLP</a:t>
            </a:r>
            <a:r>
              <a:rPr lang="en-US" altLang="zh-CN" sz="2400" dirty="0"/>
              <a:t>”</a:t>
            </a:r>
            <a:r>
              <a:rPr lang="zh-CN" altLang="en-US" sz="2400" dirty="0"/>
              <a:t>的数据预处理</a:t>
            </a:r>
            <a:r>
              <a:rPr lang="en-US" altLang="zh-CN" sz="2400" dirty="0"/>
              <a:t>	</a:t>
            </a:r>
            <a:endParaRPr lang="zh-CN" altLang="en-US" sz="2400" dirty="0">
              <a:solidFill>
                <a:schemeClr val="bg1"/>
              </a:solidFill>
            </a:endParaRPr>
          </a:p>
        </p:txBody>
      </p:sp>
    </p:spTree>
    <p:extLst>
      <p:ext uri="{BB962C8B-B14F-4D97-AF65-F5344CB8AC3E}">
        <p14:creationId xmlns:p14="http://schemas.microsoft.com/office/powerpoint/2010/main" val="19605794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706AB250-202A-4B73-AE6F-422AC0ECF2BD}"/>
              </a:ext>
            </a:extLst>
          </p:cNvPr>
          <p:cNvGrpSpPr/>
          <p:nvPr/>
        </p:nvGrpSpPr>
        <p:grpSpPr>
          <a:xfrm>
            <a:off x="0" y="147919"/>
            <a:ext cx="10188388" cy="733347"/>
            <a:chOff x="1026459" y="557573"/>
            <a:chExt cx="10188388" cy="733347"/>
          </a:xfrm>
        </p:grpSpPr>
        <p:sp>
          <p:nvSpPr>
            <p:cNvPr id="45" name="矩形 44">
              <a:extLst>
                <a:ext uri="{FF2B5EF4-FFF2-40B4-BE49-F238E27FC236}">
                  <a16:creationId xmlns:a16="http://schemas.microsoft.com/office/drawing/2014/main" id="{91CAA051-9BB7-4A5D-A082-BB3BFACDA078}"/>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6" name="图片 45" descr="图片包含 户外, 标牌&#10;&#10;已生成极高可信度的说明">
              <a:extLst>
                <a:ext uri="{FF2B5EF4-FFF2-40B4-BE49-F238E27FC236}">
                  <a16:creationId xmlns:a16="http://schemas.microsoft.com/office/drawing/2014/main" id="{40878C0C-4C5D-44A3-95F1-84A9CA6EB7BD}"/>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pic>
        <p:nvPicPr>
          <p:cNvPr id="47" name="内容占位符 3">
            <a:extLst>
              <a:ext uri="{FF2B5EF4-FFF2-40B4-BE49-F238E27FC236}">
                <a16:creationId xmlns:a16="http://schemas.microsoft.com/office/drawing/2014/main" id="{926396D5-7F1B-2161-89E0-7FAB1573F51C}"/>
              </a:ext>
            </a:extLst>
          </p:cNvPr>
          <p:cNvPicPr>
            <a:picLocks noChangeAspect="1"/>
          </p:cNvPicPr>
          <p:nvPr/>
        </p:nvPicPr>
        <p:blipFill>
          <a:blip r:embed="rId3"/>
          <a:stretch>
            <a:fillRect/>
          </a:stretch>
        </p:blipFill>
        <p:spPr>
          <a:xfrm>
            <a:off x="358775" y="413385"/>
            <a:ext cx="6856095" cy="6031865"/>
          </a:xfrm>
          <a:prstGeom prst="rect">
            <a:avLst/>
          </a:prstGeom>
        </p:spPr>
      </p:pic>
      <p:sp>
        <p:nvSpPr>
          <p:cNvPr id="48" name="文本框 47">
            <a:extLst>
              <a:ext uri="{FF2B5EF4-FFF2-40B4-BE49-F238E27FC236}">
                <a16:creationId xmlns:a16="http://schemas.microsoft.com/office/drawing/2014/main" id="{AAEF1EC1-C1A0-5F8A-EC78-6A77378B8A69}"/>
              </a:ext>
            </a:extLst>
          </p:cNvPr>
          <p:cNvSpPr txBox="1"/>
          <p:nvPr/>
        </p:nvSpPr>
        <p:spPr>
          <a:xfrm>
            <a:off x="7561580" y="2982595"/>
            <a:ext cx="4064000" cy="645160"/>
          </a:xfrm>
          <a:prstGeom prst="rect">
            <a:avLst/>
          </a:prstGeom>
          <a:noFill/>
        </p:spPr>
        <p:txBody>
          <a:bodyPr wrap="square" rtlCol="0">
            <a:spAutoFit/>
          </a:bodyPr>
          <a:lstStyle/>
          <a:p>
            <a:r>
              <a:rPr lang="zh-CN" altLang="en-US"/>
              <a:t>原始数据共</a:t>
            </a:r>
            <a:r>
              <a:rPr lang="en-US" altLang="zh-CN"/>
              <a:t>4.4G</a:t>
            </a:r>
            <a:r>
              <a:rPr lang="zh-CN" altLang="en-US"/>
              <a:t>，</a:t>
            </a:r>
            <a:r>
              <a:rPr lang="en-US" altLang="zh-CN"/>
              <a:t>gbk</a:t>
            </a:r>
            <a:r>
              <a:rPr lang="zh-CN" altLang="en-US"/>
              <a:t>解码后如左图所示，我们主要关心搜索文字部分</a:t>
            </a:r>
          </a:p>
        </p:txBody>
      </p:sp>
    </p:spTree>
    <p:extLst>
      <p:ext uri="{BB962C8B-B14F-4D97-AF65-F5344CB8AC3E}">
        <p14:creationId xmlns:p14="http://schemas.microsoft.com/office/powerpoint/2010/main" val="704689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706AB250-202A-4B73-AE6F-422AC0ECF2BD}"/>
              </a:ext>
            </a:extLst>
          </p:cNvPr>
          <p:cNvGrpSpPr/>
          <p:nvPr/>
        </p:nvGrpSpPr>
        <p:grpSpPr>
          <a:xfrm>
            <a:off x="0" y="147919"/>
            <a:ext cx="10188388" cy="733347"/>
            <a:chOff x="1026459" y="557573"/>
            <a:chExt cx="10188388" cy="733347"/>
          </a:xfrm>
        </p:grpSpPr>
        <p:sp>
          <p:nvSpPr>
            <p:cNvPr id="45" name="矩形 44">
              <a:extLst>
                <a:ext uri="{FF2B5EF4-FFF2-40B4-BE49-F238E27FC236}">
                  <a16:creationId xmlns:a16="http://schemas.microsoft.com/office/drawing/2014/main" id="{91CAA051-9BB7-4A5D-A082-BB3BFACDA078}"/>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6" name="图片 45" descr="图片包含 户外, 标牌&#10;&#10;已生成极高可信度的说明">
              <a:extLst>
                <a:ext uri="{FF2B5EF4-FFF2-40B4-BE49-F238E27FC236}">
                  <a16:creationId xmlns:a16="http://schemas.microsoft.com/office/drawing/2014/main" id="{40878C0C-4C5D-44A3-95F1-84A9CA6EB7BD}"/>
                </a:ext>
              </a:extLst>
            </p:cNvPr>
            <p:cNvPicPr>
              <a:picLocks noChangeAspect="1"/>
            </p:cNvPicPr>
            <p:nvPr/>
          </p:nvPicPr>
          <p:blipFill rotWithShape="1">
            <a:blip r:embed="rId4">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pic>
        <p:nvPicPr>
          <p:cNvPr id="6" name="内容占位符 5">
            <a:extLst>
              <a:ext uri="{FF2B5EF4-FFF2-40B4-BE49-F238E27FC236}">
                <a16:creationId xmlns:a16="http://schemas.microsoft.com/office/drawing/2014/main" id="{1D6BF66D-3DC0-01F8-BB52-98F9A77BB4A5}"/>
              </a:ext>
            </a:extLst>
          </p:cNvPr>
          <p:cNvPicPr>
            <a:picLocks noChangeAspect="1"/>
          </p:cNvPicPr>
          <p:nvPr>
            <p:custDataLst>
              <p:tags r:id="rId1"/>
            </p:custDataLst>
          </p:nvPr>
        </p:nvPicPr>
        <p:blipFill>
          <a:blip r:embed="rId5"/>
          <a:stretch>
            <a:fillRect/>
          </a:stretch>
        </p:blipFill>
        <p:spPr>
          <a:xfrm>
            <a:off x="266949" y="2674593"/>
            <a:ext cx="5400040" cy="3147060"/>
          </a:xfrm>
          <a:prstGeom prst="rect">
            <a:avLst/>
          </a:prstGeom>
        </p:spPr>
      </p:pic>
      <p:sp>
        <p:nvSpPr>
          <p:cNvPr id="7" name="文本框 6">
            <a:extLst>
              <a:ext uri="{FF2B5EF4-FFF2-40B4-BE49-F238E27FC236}">
                <a16:creationId xmlns:a16="http://schemas.microsoft.com/office/drawing/2014/main" id="{15DD33C6-7BDB-3808-EBE1-682BF2E2B4E7}"/>
              </a:ext>
            </a:extLst>
          </p:cNvPr>
          <p:cNvSpPr txBox="1"/>
          <p:nvPr/>
        </p:nvSpPr>
        <p:spPr>
          <a:xfrm>
            <a:off x="840989" y="974698"/>
            <a:ext cx="8989060" cy="368300"/>
          </a:xfrm>
          <a:prstGeom prst="rect">
            <a:avLst/>
          </a:prstGeom>
          <a:noFill/>
        </p:spPr>
        <p:txBody>
          <a:bodyPr wrap="square" rtlCol="0">
            <a:spAutoFit/>
          </a:bodyPr>
          <a:lstStyle/>
          <a:p>
            <a:r>
              <a:rPr lang="zh-CN" altLang="en-US"/>
              <a:t>我们需要对搜索部分文字进行分词和筛选的预处理，这里使用了两个</a:t>
            </a:r>
            <a:r>
              <a:rPr lang="en-US" altLang="zh-CN"/>
              <a:t>github</a:t>
            </a:r>
            <a:r>
              <a:rPr lang="zh-CN" altLang="en-US"/>
              <a:t>开源库</a:t>
            </a:r>
          </a:p>
        </p:txBody>
      </p:sp>
      <p:sp>
        <p:nvSpPr>
          <p:cNvPr id="8" name="文本框 7">
            <a:extLst>
              <a:ext uri="{FF2B5EF4-FFF2-40B4-BE49-F238E27FC236}">
                <a16:creationId xmlns:a16="http://schemas.microsoft.com/office/drawing/2014/main" id="{5D7BB464-B07F-5B80-E2CB-25B21E4E4548}"/>
              </a:ext>
            </a:extLst>
          </p:cNvPr>
          <p:cNvSpPr txBox="1"/>
          <p:nvPr/>
        </p:nvSpPr>
        <p:spPr>
          <a:xfrm>
            <a:off x="461259" y="2153893"/>
            <a:ext cx="4064000" cy="368300"/>
          </a:xfrm>
          <a:prstGeom prst="rect">
            <a:avLst/>
          </a:prstGeom>
          <a:noFill/>
        </p:spPr>
        <p:txBody>
          <a:bodyPr wrap="square" rtlCol="0">
            <a:spAutoFit/>
          </a:bodyPr>
          <a:lstStyle/>
          <a:p>
            <a:r>
              <a:rPr lang="en-US" altLang="zh-CN"/>
              <a:t>- HanLP</a:t>
            </a:r>
          </a:p>
        </p:txBody>
      </p:sp>
      <p:pic>
        <p:nvPicPr>
          <p:cNvPr id="9" name="图片 8">
            <a:extLst>
              <a:ext uri="{FF2B5EF4-FFF2-40B4-BE49-F238E27FC236}">
                <a16:creationId xmlns:a16="http://schemas.microsoft.com/office/drawing/2014/main" id="{9EF44D7F-73BA-D7DD-406B-DFE6BAD23479}"/>
              </a:ext>
            </a:extLst>
          </p:cNvPr>
          <p:cNvPicPr>
            <a:picLocks noChangeAspect="1"/>
          </p:cNvPicPr>
          <p:nvPr>
            <p:custDataLst>
              <p:tags r:id="rId2"/>
            </p:custDataLst>
          </p:nvPr>
        </p:nvPicPr>
        <p:blipFill>
          <a:blip r:embed="rId6"/>
          <a:stretch>
            <a:fillRect/>
          </a:stretch>
        </p:blipFill>
        <p:spPr>
          <a:xfrm>
            <a:off x="5873999" y="2368523"/>
            <a:ext cx="5665470" cy="4059555"/>
          </a:xfrm>
          <a:prstGeom prst="rect">
            <a:avLst/>
          </a:prstGeom>
        </p:spPr>
      </p:pic>
      <p:sp>
        <p:nvSpPr>
          <p:cNvPr id="10" name="文本框 9">
            <a:extLst>
              <a:ext uri="{FF2B5EF4-FFF2-40B4-BE49-F238E27FC236}">
                <a16:creationId xmlns:a16="http://schemas.microsoft.com/office/drawing/2014/main" id="{258AAD70-CBFC-8971-7246-CE8439593F89}"/>
              </a:ext>
            </a:extLst>
          </p:cNvPr>
          <p:cNvSpPr txBox="1"/>
          <p:nvPr/>
        </p:nvSpPr>
        <p:spPr>
          <a:xfrm>
            <a:off x="6151494" y="1865603"/>
            <a:ext cx="4064000" cy="368300"/>
          </a:xfrm>
          <a:prstGeom prst="rect">
            <a:avLst/>
          </a:prstGeom>
          <a:noFill/>
        </p:spPr>
        <p:txBody>
          <a:bodyPr wrap="square" rtlCol="0">
            <a:spAutoFit/>
          </a:bodyPr>
          <a:lstStyle/>
          <a:p>
            <a:r>
              <a:rPr lang="en-US" altLang="zh-CN"/>
              <a:t>- jieba</a:t>
            </a:r>
          </a:p>
        </p:txBody>
      </p:sp>
    </p:spTree>
    <p:extLst>
      <p:ext uri="{BB962C8B-B14F-4D97-AF65-F5344CB8AC3E}">
        <p14:creationId xmlns:p14="http://schemas.microsoft.com/office/powerpoint/2010/main" val="301431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706AB250-202A-4B73-AE6F-422AC0ECF2BD}"/>
              </a:ext>
            </a:extLst>
          </p:cNvPr>
          <p:cNvGrpSpPr/>
          <p:nvPr/>
        </p:nvGrpSpPr>
        <p:grpSpPr>
          <a:xfrm>
            <a:off x="0" y="147919"/>
            <a:ext cx="10188388" cy="733347"/>
            <a:chOff x="1026459" y="557573"/>
            <a:chExt cx="10188388" cy="733347"/>
          </a:xfrm>
        </p:grpSpPr>
        <p:sp>
          <p:nvSpPr>
            <p:cNvPr id="45" name="矩形 44">
              <a:extLst>
                <a:ext uri="{FF2B5EF4-FFF2-40B4-BE49-F238E27FC236}">
                  <a16:creationId xmlns:a16="http://schemas.microsoft.com/office/drawing/2014/main" id="{91CAA051-9BB7-4A5D-A082-BB3BFACDA078}"/>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6" name="图片 45" descr="图片包含 户外, 标牌&#10;&#10;已生成极高可信度的说明">
              <a:extLst>
                <a:ext uri="{FF2B5EF4-FFF2-40B4-BE49-F238E27FC236}">
                  <a16:creationId xmlns:a16="http://schemas.microsoft.com/office/drawing/2014/main" id="{40878C0C-4C5D-44A3-95F1-84A9CA6EB7BD}"/>
                </a:ext>
              </a:extLst>
            </p:cNvPr>
            <p:cNvPicPr>
              <a:picLocks noChangeAspect="1"/>
            </p:cNvPicPr>
            <p:nvPr/>
          </p:nvPicPr>
          <p:blipFill rotWithShape="1">
            <a:blip r:embed="rId3">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pic>
        <p:nvPicPr>
          <p:cNvPr id="2" name="内容占位符 3">
            <a:extLst>
              <a:ext uri="{FF2B5EF4-FFF2-40B4-BE49-F238E27FC236}">
                <a16:creationId xmlns:a16="http://schemas.microsoft.com/office/drawing/2014/main" id="{169198D4-B311-4F6E-56DE-842CDCC77A46}"/>
              </a:ext>
            </a:extLst>
          </p:cNvPr>
          <p:cNvPicPr>
            <a:picLocks noChangeAspect="1"/>
          </p:cNvPicPr>
          <p:nvPr>
            <p:custDataLst>
              <p:tags r:id="rId1"/>
            </p:custDataLst>
          </p:nvPr>
        </p:nvPicPr>
        <p:blipFill>
          <a:blip r:embed="rId4"/>
          <a:stretch>
            <a:fillRect/>
          </a:stretch>
        </p:blipFill>
        <p:spPr>
          <a:xfrm>
            <a:off x="168275" y="1112520"/>
            <a:ext cx="7839075" cy="4433570"/>
          </a:xfrm>
          <a:prstGeom prst="rect">
            <a:avLst/>
          </a:prstGeom>
        </p:spPr>
      </p:pic>
      <p:sp>
        <p:nvSpPr>
          <p:cNvPr id="3" name="文本框 2">
            <a:extLst>
              <a:ext uri="{FF2B5EF4-FFF2-40B4-BE49-F238E27FC236}">
                <a16:creationId xmlns:a16="http://schemas.microsoft.com/office/drawing/2014/main" id="{AD53C2EF-9E94-3A14-18B9-177657C20C14}"/>
              </a:ext>
            </a:extLst>
          </p:cNvPr>
          <p:cNvSpPr txBox="1"/>
          <p:nvPr/>
        </p:nvSpPr>
        <p:spPr>
          <a:xfrm>
            <a:off x="8300085" y="2426335"/>
            <a:ext cx="3211195" cy="1198880"/>
          </a:xfrm>
          <a:prstGeom prst="rect">
            <a:avLst/>
          </a:prstGeom>
          <a:noFill/>
        </p:spPr>
        <p:txBody>
          <a:bodyPr wrap="square" rtlCol="0">
            <a:spAutoFit/>
          </a:bodyPr>
          <a:lstStyle/>
          <a:p>
            <a:r>
              <a:rPr lang="zh-CN" altLang="en-US"/>
              <a:t>提取每一行的搜索部分文字，通过</a:t>
            </a:r>
            <a:r>
              <a:rPr lang="en-US" altLang="zh-CN"/>
              <a:t>HanLP</a:t>
            </a:r>
            <a:r>
              <a:rPr lang="zh-CN" altLang="en-US"/>
              <a:t>或者</a:t>
            </a:r>
            <a:r>
              <a:rPr lang="en-US" altLang="zh-CN"/>
              <a:t>jieba</a:t>
            </a:r>
            <a:r>
              <a:rPr lang="zh-CN" altLang="en-US"/>
              <a:t>对其进行中文分词，剔除掉虚词、连词和语气词等词性并去重</a:t>
            </a:r>
          </a:p>
        </p:txBody>
      </p:sp>
    </p:spTree>
    <p:extLst>
      <p:ext uri="{BB962C8B-B14F-4D97-AF65-F5344CB8AC3E}">
        <p14:creationId xmlns:p14="http://schemas.microsoft.com/office/powerpoint/2010/main" val="2301753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706AB250-202A-4B73-AE6F-422AC0ECF2BD}"/>
              </a:ext>
            </a:extLst>
          </p:cNvPr>
          <p:cNvGrpSpPr/>
          <p:nvPr/>
        </p:nvGrpSpPr>
        <p:grpSpPr>
          <a:xfrm>
            <a:off x="0" y="147919"/>
            <a:ext cx="10188388" cy="733347"/>
            <a:chOff x="1026459" y="557573"/>
            <a:chExt cx="10188388" cy="733347"/>
          </a:xfrm>
        </p:grpSpPr>
        <p:sp>
          <p:nvSpPr>
            <p:cNvPr id="45" name="矩形 44">
              <a:extLst>
                <a:ext uri="{FF2B5EF4-FFF2-40B4-BE49-F238E27FC236}">
                  <a16:creationId xmlns:a16="http://schemas.microsoft.com/office/drawing/2014/main" id="{91CAA051-9BB7-4A5D-A082-BB3BFACDA078}"/>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6" name="图片 45" descr="图片包含 户外, 标牌&#10;&#10;已生成极高可信度的说明">
              <a:extLst>
                <a:ext uri="{FF2B5EF4-FFF2-40B4-BE49-F238E27FC236}">
                  <a16:creationId xmlns:a16="http://schemas.microsoft.com/office/drawing/2014/main" id="{40878C0C-4C5D-44A3-95F1-84A9CA6EB7BD}"/>
                </a:ext>
              </a:extLst>
            </p:cNvPr>
            <p:cNvPicPr>
              <a:picLocks noChangeAspect="1"/>
            </p:cNvPicPr>
            <p:nvPr/>
          </p:nvPicPr>
          <p:blipFill rotWithShape="1">
            <a:blip r:embed="rId4">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pic>
        <p:nvPicPr>
          <p:cNvPr id="4" name="内容占位符 3">
            <a:extLst>
              <a:ext uri="{FF2B5EF4-FFF2-40B4-BE49-F238E27FC236}">
                <a16:creationId xmlns:a16="http://schemas.microsoft.com/office/drawing/2014/main" id="{202B4230-8D37-9219-2F01-BDBFDD46BADA}"/>
              </a:ext>
            </a:extLst>
          </p:cNvPr>
          <p:cNvPicPr>
            <a:picLocks noChangeAspect="1"/>
          </p:cNvPicPr>
          <p:nvPr>
            <p:custDataLst>
              <p:tags r:id="rId1"/>
            </p:custDataLst>
          </p:nvPr>
        </p:nvPicPr>
        <p:blipFill>
          <a:blip r:embed="rId5"/>
          <a:stretch>
            <a:fillRect/>
          </a:stretch>
        </p:blipFill>
        <p:spPr>
          <a:xfrm>
            <a:off x="2268220" y="1892935"/>
            <a:ext cx="2056130" cy="2959735"/>
          </a:xfrm>
          <a:prstGeom prst="rect">
            <a:avLst/>
          </a:prstGeom>
        </p:spPr>
      </p:pic>
      <p:sp>
        <p:nvSpPr>
          <p:cNvPr id="5" name="文本框 4">
            <a:extLst>
              <a:ext uri="{FF2B5EF4-FFF2-40B4-BE49-F238E27FC236}">
                <a16:creationId xmlns:a16="http://schemas.microsoft.com/office/drawing/2014/main" id="{DC96C197-2782-6C12-D709-173DA00EEF73}"/>
              </a:ext>
            </a:extLst>
          </p:cNvPr>
          <p:cNvSpPr txBox="1"/>
          <p:nvPr/>
        </p:nvSpPr>
        <p:spPr>
          <a:xfrm>
            <a:off x="1360170" y="1007745"/>
            <a:ext cx="4064000" cy="368300"/>
          </a:xfrm>
          <a:prstGeom prst="rect">
            <a:avLst/>
          </a:prstGeom>
          <a:noFill/>
        </p:spPr>
        <p:txBody>
          <a:bodyPr wrap="square" rtlCol="0">
            <a:spAutoFit/>
          </a:bodyPr>
          <a:lstStyle/>
          <a:p>
            <a:r>
              <a:rPr lang="zh-CN" altLang="en-US"/>
              <a:t>预处理后数据预览如下：</a:t>
            </a:r>
          </a:p>
        </p:txBody>
      </p:sp>
      <p:pic>
        <p:nvPicPr>
          <p:cNvPr id="6" name="图片 5">
            <a:extLst>
              <a:ext uri="{FF2B5EF4-FFF2-40B4-BE49-F238E27FC236}">
                <a16:creationId xmlns:a16="http://schemas.microsoft.com/office/drawing/2014/main" id="{657769FC-2469-6555-12F1-BE729DB54400}"/>
              </a:ext>
            </a:extLst>
          </p:cNvPr>
          <p:cNvPicPr>
            <a:picLocks noChangeAspect="1"/>
          </p:cNvPicPr>
          <p:nvPr>
            <p:custDataLst>
              <p:tags r:id="rId2"/>
            </p:custDataLst>
          </p:nvPr>
        </p:nvPicPr>
        <p:blipFill>
          <a:blip r:embed="rId6"/>
          <a:stretch>
            <a:fillRect/>
          </a:stretch>
        </p:blipFill>
        <p:spPr>
          <a:xfrm>
            <a:off x="5969635" y="1626235"/>
            <a:ext cx="3382645" cy="3605530"/>
          </a:xfrm>
          <a:prstGeom prst="rect">
            <a:avLst/>
          </a:prstGeom>
        </p:spPr>
      </p:pic>
    </p:spTree>
    <p:extLst>
      <p:ext uri="{BB962C8B-B14F-4D97-AF65-F5344CB8AC3E}">
        <p14:creationId xmlns:p14="http://schemas.microsoft.com/office/powerpoint/2010/main" val="3396626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户外, 建筑物, 围栏, 砖形&#10;&#10;已生成极高可信度的说明">
            <a:extLst>
              <a:ext uri="{FF2B5EF4-FFF2-40B4-BE49-F238E27FC236}">
                <a16:creationId xmlns:a16="http://schemas.microsoft.com/office/drawing/2014/main" id="{AF9CFBCA-4180-4032-9B9B-58C7466E9F4A}"/>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t="6282" b="16461"/>
          <a:stretch/>
        </p:blipFill>
        <p:spPr>
          <a:xfrm>
            <a:off x="0" y="-1"/>
            <a:ext cx="12192000" cy="6271867"/>
          </a:xfrm>
          <a:prstGeom prst="rect">
            <a:avLst/>
          </a:prstGeom>
        </p:spPr>
      </p:pic>
      <p:sp>
        <p:nvSpPr>
          <p:cNvPr id="4" name="矩形 3">
            <a:extLst>
              <a:ext uri="{FF2B5EF4-FFF2-40B4-BE49-F238E27FC236}">
                <a16:creationId xmlns:a16="http://schemas.microsoft.com/office/drawing/2014/main" id="{129C6537-8974-402F-95E8-6D8AC16E187F}"/>
              </a:ext>
            </a:extLst>
          </p:cNvPr>
          <p:cNvSpPr/>
          <p:nvPr/>
        </p:nvSpPr>
        <p:spPr>
          <a:xfrm>
            <a:off x="0" y="4437529"/>
            <a:ext cx="12192000" cy="2420471"/>
          </a:xfrm>
          <a:prstGeom prst="rect">
            <a:avLst/>
          </a:prstGeom>
          <a:solidFill>
            <a:srgbClr val="0E419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341CA6A-6C26-4353-8984-22E9FE970A4B}"/>
              </a:ext>
            </a:extLst>
          </p:cNvPr>
          <p:cNvSpPr/>
          <p:nvPr/>
        </p:nvSpPr>
        <p:spPr>
          <a:xfrm>
            <a:off x="322729" y="3294529"/>
            <a:ext cx="3025589" cy="2003612"/>
          </a:xfrm>
          <a:prstGeom prst="rect">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altLang="zh-CN" sz="11500" i="1" spc="600" dirty="0">
                <a:latin typeface="Adobe Gothic Std B" panose="020B0800000000000000" pitchFamily="34" charset="-128"/>
                <a:ea typeface="Adobe Gothic Std B" panose="020B0800000000000000" pitchFamily="34" charset="-128"/>
              </a:rPr>
              <a:t>02</a:t>
            </a:r>
            <a:endParaRPr lang="zh-CN" altLang="en-US" sz="11500" i="1" spc="600" dirty="0">
              <a:latin typeface="Adobe Gothic Std B" panose="020B0800000000000000" pitchFamily="34" charset="-128"/>
            </a:endParaRPr>
          </a:p>
        </p:txBody>
      </p:sp>
      <p:sp>
        <p:nvSpPr>
          <p:cNvPr id="6" name="文本框 5">
            <a:extLst>
              <a:ext uri="{FF2B5EF4-FFF2-40B4-BE49-F238E27FC236}">
                <a16:creationId xmlns:a16="http://schemas.microsoft.com/office/drawing/2014/main" id="{CD36A478-9F86-472C-A1E8-10880EBDED0B}"/>
              </a:ext>
            </a:extLst>
          </p:cNvPr>
          <p:cNvSpPr txBox="1"/>
          <p:nvPr/>
        </p:nvSpPr>
        <p:spPr>
          <a:xfrm>
            <a:off x="322729" y="5469108"/>
            <a:ext cx="8347165" cy="461665"/>
          </a:xfrm>
          <a:prstGeom prst="rect">
            <a:avLst/>
          </a:prstGeom>
          <a:noFill/>
        </p:spPr>
        <p:txBody>
          <a:bodyPr wrap="square" rtlCol="0">
            <a:spAutoFit/>
          </a:bodyPr>
          <a:lstStyle/>
          <a:p>
            <a:pPr lvl="0"/>
            <a:r>
              <a:rPr lang="zh-CN" altLang="en-US" sz="2400" dirty="0"/>
              <a:t> 基于</a:t>
            </a:r>
            <a:r>
              <a:rPr lang="en-US" altLang="zh-CN" sz="2400" dirty="0"/>
              <a:t>PFP</a:t>
            </a:r>
            <a:r>
              <a:rPr lang="zh-CN" altLang="en-US" sz="2400" dirty="0"/>
              <a:t>的数据分析处理</a:t>
            </a:r>
            <a:endParaRPr lang="en-US" altLang="zh-CN" sz="2400" dirty="0"/>
          </a:p>
        </p:txBody>
      </p:sp>
    </p:spTree>
    <p:extLst>
      <p:ext uri="{BB962C8B-B14F-4D97-AF65-F5344CB8AC3E}">
        <p14:creationId xmlns:p14="http://schemas.microsoft.com/office/powerpoint/2010/main" val="1625388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组合 103">
            <a:extLst>
              <a:ext uri="{FF2B5EF4-FFF2-40B4-BE49-F238E27FC236}">
                <a16:creationId xmlns:a16="http://schemas.microsoft.com/office/drawing/2014/main" id="{51D7FCE4-A16E-437B-9788-7F68F9306A42}"/>
              </a:ext>
            </a:extLst>
          </p:cNvPr>
          <p:cNvGrpSpPr/>
          <p:nvPr/>
        </p:nvGrpSpPr>
        <p:grpSpPr>
          <a:xfrm>
            <a:off x="0" y="147919"/>
            <a:ext cx="10188388" cy="733347"/>
            <a:chOff x="1026459" y="557573"/>
            <a:chExt cx="10188388" cy="733347"/>
          </a:xfrm>
        </p:grpSpPr>
        <p:sp>
          <p:nvSpPr>
            <p:cNvPr id="105" name="矩形 104">
              <a:extLst>
                <a:ext uri="{FF2B5EF4-FFF2-40B4-BE49-F238E27FC236}">
                  <a16:creationId xmlns:a16="http://schemas.microsoft.com/office/drawing/2014/main" id="{BEAC7F58-CDC0-436C-952A-9E9D1987F876}"/>
                </a:ext>
              </a:extLst>
            </p:cNvPr>
            <p:cNvSpPr/>
            <p:nvPr/>
          </p:nvSpPr>
          <p:spPr>
            <a:xfrm>
              <a:off x="1026459" y="557573"/>
              <a:ext cx="10188388" cy="733346"/>
            </a:xfrm>
            <a:prstGeom prst="rect">
              <a:avLst/>
            </a:prstGeom>
            <a:solidFill>
              <a:srgbClr val="0E4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6" name="图片 105" descr="图片包含 户外, 标牌&#10;&#10;已生成极高可信度的说明">
              <a:extLst>
                <a:ext uri="{FF2B5EF4-FFF2-40B4-BE49-F238E27FC236}">
                  <a16:creationId xmlns:a16="http://schemas.microsoft.com/office/drawing/2014/main" id="{1B9667F0-F8C0-4F7D-92E7-64261E2A2BBB}"/>
                </a:ext>
              </a:extLst>
            </p:cNvPr>
            <p:cNvPicPr>
              <a:picLocks noChangeAspect="1"/>
            </p:cNvPicPr>
            <p:nvPr/>
          </p:nvPicPr>
          <p:blipFill rotWithShape="1">
            <a:blip r:embed="rId2">
              <a:extLst>
                <a:ext uri="{28A0092B-C50C-407E-A947-70E740481C1C}">
                  <a14:useLocalDpi xmlns:a14="http://schemas.microsoft.com/office/drawing/2010/main" val="0"/>
                </a:ext>
              </a:extLst>
            </a:blip>
            <a:srcRect l="18855" t="15329" b="5033"/>
            <a:stretch/>
          </p:blipFill>
          <p:spPr>
            <a:xfrm>
              <a:off x="1026459" y="557574"/>
              <a:ext cx="748553" cy="733346"/>
            </a:xfrm>
            <a:prstGeom prst="rect">
              <a:avLst/>
            </a:prstGeom>
          </p:spPr>
        </p:pic>
      </p:grpSp>
      <p:sp>
        <p:nvSpPr>
          <p:cNvPr id="107" name="文本框 106">
            <a:extLst>
              <a:ext uri="{FF2B5EF4-FFF2-40B4-BE49-F238E27FC236}">
                <a16:creationId xmlns:a16="http://schemas.microsoft.com/office/drawing/2014/main" id="{0DEB3842-2BD3-106A-7960-30A548E523EA}"/>
              </a:ext>
            </a:extLst>
          </p:cNvPr>
          <p:cNvSpPr txBox="1"/>
          <p:nvPr/>
        </p:nvSpPr>
        <p:spPr>
          <a:xfrm>
            <a:off x="489701" y="2855875"/>
            <a:ext cx="5031367" cy="2585323"/>
          </a:xfrm>
          <a:prstGeom prst="rect">
            <a:avLst/>
          </a:prstGeom>
          <a:noFill/>
        </p:spPr>
        <p:txBody>
          <a:bodyPr wrap="square" rtlCol="0">
            <a:spAutoFit/>
          </a:bodyPr>
          <a:lstStyle/>
          <a:p>
            <a:r>
              <a:rPr lang="zh-CN" altLang="en-US" dirty="0"/>
              <a:t>为了挖掘搜索内容的频繁模式，经典的算法有：</a:t>
            </a:r>
            <a:r>
              <a:rPr lang="en-US" altLang="zh-CN" dirty="0" err="1"/>
              <a:t>Apriori</a:t>
            </a:r>
            <a:r>
              <a:rPr lang="zh-CN" altLang="en-US" dirty="0"/>
              <a:t>算法、</a:t>
            </a:r>
            <a:r>
              <a:rPr lang="en-US" altLang="zh-CN" dirty="0"/>
              <a:t>FP-growth</a:t>
            </a:r>
            <a:r>
              <a:rPr lang="zh-CN" altLang="en-US" dirty="0"/>
              <a:t>算法、</a:t>
            </a:r>
            <a:r>
              <a:rPr lang="en-US" altLang="zh-CN" dirty="0"/>
              <a:t>PFP</a:t>
            </a:r>
            <a:r>
              <a:rPr lang="zh-CN" altLang="en-US" dirty="0"/>
              <a:t>算法。</a:t>
            </a:r>
            <a:endParaRPr lang="en-US" altLang="zh-CN" dirty="0"/>
          </a:p>
          <a:p>
            <a:endParaRPr lang="en-US" altLang="zh-CN" dirty="0"/>
          </a:p>
          <a:p>
            <a:r>
              <a:rPr lang="zh-CN" altLang="en-US" dirty="0"/>
              <a:t>在我们的多台机器的运行环境下，我们发现</a:t>
            </a:r>
            <a:r>
              <a:rPr lang="en-US" altLang="zh-CN" dirty="0"/>
              <a:t>PFP</a:t>
            </a:r>
            <a:r>
              <a:rPr lang="zh-CN" altLang="en-US" dirty="0"/>
              <a:t>算法是最合适的。</a:t>
            </a:r>
            <a:endParaRPr lang="en-US" altLang="zh-CN" dirty="0"/>
          </a:p>
          <a:p>
            <a:endParaRPr lang="zh-CN" altLang="en-US" dirty="0"/>
          </a:p>
          <a:p>
            <a:r>
              <a:rPr lang="zh-CN" altLang="en-US" dirty="0"/>
              <a:t>参考论文</a:t>
            </a:r>
            <a:r>
              <a:rPr lang="en-US" altLang="zh-CN" dirty="0"/>
              <a:t>《Parallel FP-Growth for Query Recommendation》</a:t>
            </a:r>
            <a:r>
              <a:rPr lang="zh-CN" altLang="en-US" dirty="0"/>
              <a:t>，并结合</a:t>
            </a:r>
            <a:r>
              <a:rPr lang="en-US" altLang="zh-CN" dirty="0"/>
              <a:t>Python</a:t>
            </a:r>
            <a:r>
              <a:rPr lang="zh-CN" altLang="en-US" dirty="0"/>
              <a:t>的</a:t>
            </a:r>
            <a:r>
              <a:rPr lang="en-US" altLang="zh-CN" dirty="0"/>
              <a:t>FP-growth</a:t>
            </a:r>
            <a:r>
              <a:rPr lang="zh-CN" altLang="en-US" dirty="0"/>
              <a:t>算法库，实现我们的频繁模式挖掘。</a:t>
            </a:r>
          </a:p>
        </p:txBody>
      </p:sp>
      <p:sp>
        <p:nvSpPr>
          <p:cNvPr id="108" name="文本框 107">
            <a:extLst>
              <a:ext uri="{FF2B5EF4-FFF2-40B4-BE49-F238E27FC236}">
                <a16:creationId xmlns:a16="http://schemas.microsoft.com/office/drawing/2014/main" id="{ADA36D6B-239D-44B4-008D-DC03FA71FECC}"/>
              </a:ext>
            </a:extLst>
          </p:cNvPr>
          <p:cNvSpPr txBox="1"/>
          <p:nvPr/>
        </p:nvSpPr>
        <p:spPr>
          <a:xfrm>
            <a:off x="338025" y="173380"/>
            <a:ext cx="4225308" cy="707886"/>
          </a:xfrm>
          <a:prstGeom prst="rect">
            <a:avLst/>
          </a:prstGeom>
          <a:noFill/>
        </p:spPr>
        <p:txBody>
          <a:bodyPr wrap="square" rtlCol="0">
            <a:spAutoFit/>
          </a:bodyPr>
          <a:lstStyle/>
          <a:p>
            <a:r>
              <a:rPr lang="zh-CN" altLang="en-US" sz="4000" dirty="0"/>
              <a:t>算法选择</a:t>
            </a:r>
          </a:p>
        </p:txBody>
      </p:sp>
      <p:pic>
        <p:nvPicPr>
          <p:cNvPr id="110" name="图片 109">
            <a:extLst>
              <a:ext uri="{FF2B5EF4-FFF2-40B4-BE49-F238E27FC236}">
                <a16:creationId xmlns:a16="http://schemas.microsoft.com/office/drawing/2014/main" id="{1C037B7A-7AFF-F461-120A-05A76DC6DE99}"/>
              </a:ext>
            </a:extLst>
          </p:cNvPr>
          <p:cNvPicPr>
            <a:picLocks noChangeAspect="1"/>
          </p:cNvPicPr>
          <p:nvPr/>
        </p:nvPicPr>
        <p:blipFill>
          <a:blip r:embed="rId3"/>
          <a:stretch>
            <a:fillRect/>
          </a:stretch>
        </p:blipFill>
        <p:spPr>
          <a:xfrm>
            <a:off x="6483138" y="240445"/>
            <a:ext cx="4177767" cy="6377109"/>
          </a:xfrm>
          <a:prstGeom prst="rect">
            <a:avLst/>
          </a:prstGeom>
        </p:spPr>
      </p:pic>
    </p:spTree>
    <p:extLst>
      <p:ext uri="{BB962C8B-B14F-4D97-AF65-F5344CB8AC3E}">
        <p14:creationId xmlns:p14="http://schemas.microsoft.com/office/powerpoint/2010/main" val="21033247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373</TotalTime>
  <Words>2737</Words>
  <Application>Microsoft Office PowerPoint</Application>
  <PresentationFormat>宽屏</PresentationFormat>
  <Paragraphs>248</Paragraphs>
  <Slides>26</Slides>
  <Notes>3</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26</vt:i4>
      </vt:variant>
    </vt:vector>
  </HeadingPairs>
  <TitlesOfParts>
    <vt:vector size="37" baseType="lpstr">
      <vt:lpstr>Adobe Gothic Std B</vt:lpstr>
      <vt:lpstr>-apple-system</vt:lpstr>
      <vt:lpstr>等线</vt:lpstr>
      <vt:lpstr>等线 Light</vt:lpstr>
      <vt:lpstr>宋体</vt:lpstr>
      <vt:lpstr>微软雅黑</vt:lpstr>
      <vt:lpstr>Arial</vt:lpstr>
      <vt:lpstr>Century Gothic</vt:lpstr>
      <vt:lpstr>Consolas</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傅 永鸿</dc:creator>
  <cp:lastModifiedBy>Tarjan Liu</cp:lastModifiedBy>
  <cp:revision>106</cp:revision>
  <dcterms:created xsi:type="dcterms:W3CDTF">2018-10-08T11:44:05Z</dcterms:created>
  <dcterms:modified xsi:type="dcterms:W3CDTF">2023-12-28T03:45:07Z</dcterms:modified>
</cp:coreProperties>
</file>